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7"/>
  </p:notesMasterIdLst>
  <p:sldIdLst>
    <p:sldId id="316" r:id="rId2"/>
    <p:sldId id="317" r:id="rId3"/>
    <p:sldId id="312" r:id="rId4"/>
    <p:sldId id="321" r:id="rId5"/>
    <p:sldId id="335" r:id="rId6"/>
    <p:sldId id="331" r:id="rId7"/>
    <p:sldId id="332" r:id="rId8"/>
    <p:sldId id="333" r:id="rId9"/>
    <p:sldId id="334" r:id="rId10"/>
    <p:sldId id="330" r:id="rId11"/>
    <p:sldId id="362" r:id="rId12"/>
    <p:sldId id="325" r:id="rId13"/>
    <p:sldId id="322" r:id="rId14"/>
    <p:sldId id="338" r:id="rId15"/>
    <p:sldId id="341" r:id="rId16"/>
    <p:sldId id="344" r:id="rId17"/>
    <p:sldId id="346" r:id="rId18"/>
    <p:sldId id="347" r:id="rId19"/>
    <p:sldId id="345" r:id="rId20"/>
    <p:sldId id="349" r:id="rId21"/>
    <p:sldId id="353" r:id="rId22"/>
    <p:sldId id="348" r:id="rId23"/>
    <p:sldId id="351" r:id="rId24"/>
    <p:sldId id="339" r:id="rId25"/>
    <p:sldId id="373" r:id="rId26"/>
  </p:sldIdLst>
  <p:sldSz cx="9144000" cy="5143500" type="screen16x9"/>
  <p:notesSz cx="6858000" cy="9144000"/>
  <p:embeddedFontLst>
    <p:embeddedFont>
      <p:font typeface="#9Slide03 AllRoundGothic" panose="020B0703020202020104" pitchFamily="34" charset="-93"/>
      <p:regular r:id="rId28"/>
    </p:embeddedFont>
    <p:embeddedFont>
      <p:font typeface="#9Slide03 BoosterNextFYBlack" panose="02000A03000000020004" pitchFamily="2" charset="-93"/>
      <p:regular r:id="rId29"/>
    </p:embeddedFont>
    <p:embeddedFont>
      <p:font typeface="#9Slide07 SVNNexa Rust Slab Bla" panose="020B0606040200020203" pitchFamily="34" charset="0"/>
      <p:bold r:id="rId30"/>
    </p:embeddedFont>
    <p:embeddedFont>
      <p:font typeface="#9Slide07 SVNDessert Menu Scrip" panose="00000500000000000000" pitchFamily="2" charset="0"/>
      <p:regular r:id="rId31"/>
    </p:embeddedFont>
    <p:embeddedFont>
      <p:font typeface="#9Slide07 SFU Rhythm" panose="00000400000000000000" pitchFamily="2" charset="-93"/>
      <p:regular r:id="rId32"/>
    </p:embeddedFont>
    <p:embeddedFont>
      <p:font typeface="Barlow Light" panose="020B0604020202020204" charset="-93"/>
      <p:regular r:id="rId33"/>
      <p:bold r:id="rId34"/>
      <p:italic r:id="rId35"/>
      <p:boldItalic r:id="rId36"/>
    </p:embeddedFont>
    <p:embeddedFont>
      <p:font typeface="#9Slide03 Arima Madurai Black" panose="00000A00000000000000" pitchFamily="2" charset="-93"/>
      <p:bold r:id="rId37"/>
    </p:embeddedFont>
    <p:embeddedFont>
      <p:font typeface="#9Slide03 Ample" panose="02000000000000000000" pitchFamily="2" charset="-93"/>
      <p:regular r:id="rId38"/>
    </p:embeddedFont>
    <p:embeddedFont>
      <p:font typeface="Days One" panose="020B0604020202020204" charset="0"/>
      <p:regular r:id="rId39"/>
    </p:embeddedFont>
    <p:embeddedFont>
      <p:font typeface="Muli" panose="00000500000000000000" pitchFamily="2" charset="-93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Montserrat" panose="00000500000000000000" pitchFamily="2" charset="-93"/>
      <p:regular r:id="rId48"/>
      <p:bold r:id="rId49"/>
      <p:italic r:id="rId50"/>
      <p:boldItalic r:id="rId51"/>
    </p:embeddedFont>
    <p:embeddedFont>
      <p:font typeface="#9Slide03 IcielPanton Black" panose="00000A00000000000000" pitchFamily="2" charset="-93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D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2D0F2F-7195-4A2D-BAA5-05DC51A09435}">
  <a:tblStyle styleId="{FD2D0F2F-7195-4A2D-BAA5-05DC51A094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822" y="78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9573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26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713225" y="1217425"/>
            <a:ext cx="7717500" cy="3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660181" y="297105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000" y="251350"/>
            <a:ext cx="2700700" cy="1975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7937650" y="4829725"/>
            <a:ext cx="1206350" cy="225250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8464775" y="4902887"/>
            <a:ext cx="152100" cy="1521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8752521" y="4658218"/>
            <a:ext cx="67500" cy="675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4"/>
          <p:cNvGrpSpPr/>
          <p:nvPr/>
        </p:nvGrpSpPr>
        <p:grpSpPr>
          <a:xfrm>
            <a:off x="1488414" y="4777558"/>
            <a:ext cx="152173" cy="152150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0" y="4730075"/>
            <a:ext cx="1096375" cy="199475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331135" y="4607673"/>
            <a:ext cx="143790" cy="153248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238350" y="4777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4"/>
          <p:cNvGrpSpPr/>
          <p:nvPr/>
        </p:nvGrpSpPr>
        <p:grpSpPr>
          <a:xfrm>
            <a:off x="8866926" y="152558"/>
            <a:ext cx="152173" cy="152150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7061400" y="0"/>
            <a:ext cx="1642075" cy="253325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8616863" y="152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7265131" y="187105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2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713225" y="3343163"/>
            <a:ext cx="38649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713225" y="1414250"/>
            <a:ext cx="3864900" cy="19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5516384" y="1680909"/>
            <a:ext cx="2859490" cy="2856883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5228542" y="901222"/>
            <a:ext cx="3193207" cy="3193207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4"/>
          <p:cNvSpPr/>
          <p:nvPr/>
        </p:nvSpPr>
        <p:spPr>
          <a:xfrm rot="900059">
            <a:off x="4903489" y="1133963"/>
            <a:ext cx="2307641" cy="2307641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4917482" y="1521595"/>
            <a:ext cx="2826020" cy="2823414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4786254" y="-100079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4786254" y="4760772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4339561" y="4760772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4339561" y="-100079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7904431" y="449499"/>
            <a:ext cx="887486" cy="576896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7882611" y="4005573"/>
            <a:ext cx="931139" cy="636827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4242536" y="3461046"/>
            <a:ext cx="1105621" cy="842338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2487900" y="2487900"/>
            <a:ext cx="5146500" cy="1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15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4.wdp"/><Relationship Id="rId7" Type="http://schemas.openxmlformats.org/officeDocument/2006/relationships/image" Target="../media/image1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7.jpeg"/><Relationship Id="rId4" Type="http://schemas.openxmlformats.org/officeDocument/2006/relationships/image" Target="../media/image52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2.jpeg"/><Relationship Id="rId7" Type="http://schemas.openxmlformats.org/officeDocument/2006/relationships/image" Target="../media/image5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53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133" y="2533650"/>
            <a:ext cx="8885733" cy="2471058"/>
            <a:chOff x="147625" y="2330495"/>
            <a:chExt cx="8885733" cy="1849620"/>
          </a:xfrm>
        </p:grpSpPr>
        <p:pic>
          <p:nvPicPr>
            <p:cNvPr id="4" name="Picture 2" descr="Quy Trình Làm Gốm | 5 Bước Làm Gốm Bạn Cần Biết - Gốm Nghệ Thuậ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8" r="14590"/>
            <a:stretch/>
          </p:blipFill>
          <p:spPr bwMode="auto">
            <a:xfrm>
              <a:off x="147625" y="2343007"/>
              <a:ext cx="2178702" cy="183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Đi đổ xăng cứ nắm mẹo này, vừa tiết kiệm vừa tránh gian lậ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7464" y="2343008"/>
              <a:ext cx="2307375" cy="182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Phân biệt cát bê tông và cát xây - Vật liệu xây dựng Việt Na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8" t="7265" r="6238"/>
            <a:stretch/>
          </p:blipFill>
          <p:spPr bwMode="auto">
            <a:xfrm>
              <a:off x="2328947" y="2343007"/>
              <a:ext cx="2198518" cy="182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ãy tả hình ảnh bác nông dân đang gặt lúa - Văn lớp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4840" y="2330495"/>
              <a:ext cx="2198518" cy="183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Google Shape;2236;p32"/>
          <p:cNvSpPr txBox="1">
            <a:spLocks noGrp="1"/>
          </p:cNvSpPr>
          <p:nvPr>
            <p:ph type="title"/>
          </p:nvPr>
        </p:nvSpPr>
        <p:spPr>
          <a:xfrm>
            <a:off x="-240122" y="796168"/>
            <a:ext cx="9384122" cy="18723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MỘT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SỐ VẬT LIỆU, NHIÊN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LIỆU, </a:t>
            </a:r>
            <a:b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</a:b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NGUYÊN LIỆU, L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ƯƠ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NG THỰC - THỰC PHẨM THÔNG DỤNG;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TÍNH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#9Slide03 Ample" panose="02000000000000000000" pitchFamily="2" charset="-93"/>
              </a:rPr>
              <a:t>CHẤT VÀ ỨNG DỤNG CỦA CHÚNG</a:t>
            </a:r>
            <a:endParaRPr sz="2800" b="1" dirty="0">
              <a:solidFill>
                <a:schemeClr val="accent6">
                  <a:lumMod val="75000"/>
                </a:schemeClr>
              </a:solidFill>
              <a:latin typeface="#9Slide03 Ample" panose="02000000000000000000" pitchFamily="2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7404" y="256232"/>
            <a:ext cx="4264715" cy="523220"/>
          </a:xfrm>
          <a:prstGeom prst="rect">
            <a:avLst/>
          </a:prstGeom>
          <a:solidFill>
            <a:schemeClr val="lt1"/>
          </a:solidFill>
          <a:ln w="28575">
            <a:solidFill>
              <a:schemeClr val="bg2">
                <a:alpha val="97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SVNNexa Rust Slab Bla" panose="020B0606040200020203" pitchFamily="34" charset="0"/>
              </a:rPr>
              <a:t>CHỦ ĐỀ 4:</a:t>
            </a:r>
          </a:p>
        </p:txBody>
      </p:sp>
    </p:spTree>
    <p:extLst>
      <p:ext uri="{BB962C8B-B14F-4D97-AF65-F5344CB8AC3E}">
        <p14:creationId xmlns:p14="http://schemas.microsoft.com/office/powerpoint/2010/main" val="1511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452617" y="33805"/>
            <a:ext cx="5691383" cy="14784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Quan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sát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điện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phin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cà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phê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đồ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ch</a:t>
            </a:r>
            <a:r>
              <a:rPr lang="vi-VN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ơ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i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lego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phanh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xe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đạp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lốp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(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vỏ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) </a:t>
            </a:r>
            <a:r>
              <a:rPr lang="en-US" sz="19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xe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đạp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tủ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quần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áo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ở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hình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14.2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cho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biết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sản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phẩm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đó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đ</a:t>
            </a:r>
            <a:r>
              <a:rPr lang="vi-VN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ượ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c </a:t>
            </a:r>
            <a:r>
              <a:rPr lang="en-US" sz="1900" b="1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làm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từ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900" b="1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gì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?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Hoàn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thành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theo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mẫu</a:t>
            </a:r>
            <a:r>
              <a:rPr lang="en-US" sz="19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bảng</a:t>
            </a:r>
            <a:r>
              <a:rPr lang="en-US" sz="19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14.1.</a:t>
            </a:r>
            <a:endParaRPr lang="en-US" sz="1900" dirty="0"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99994"/>
              </p:ext>
            </p:extLst>
          </p:nvPr>
        </p:nvGraphicFramePr>
        <p:xfrm>
          <a:off x="3514733" y="1531620"/>
          <a:ext cx="5492188" cy="3611880"/>
        </p:xfrm>
        <a:graphic>
          <a:graphicData uri="http://schemas.openxmlformats.org/drawingml/2006/table">
            <a:tbl>
              <a:tblPr firstRow="1" bandRow="1">
                <a:tableStyleId>{FD2D0F2F-7195-4A2D-BAA5-05DC51A09435}</a:tableStyleId>
              </a:tblPr>
              <a:tblGrid>
                <a:gridCol w="142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2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5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071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                        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Vật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liệu</a:t>
                      </a:r>
                      <a:endParaRPr lang="en-US" sz="1300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Vật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endParaRPr lang="en-US" sz="1300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Đồng</a:t>
                      </a:r>
                      <a:endParaRPr lang="en-US" sz="1300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Nhôm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Sắt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Nhựa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Cao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su</a:t>
                      </a:r>
                      <a:endParaRPr lang="en-US" sz="1300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Gỗ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Dây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điện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Phin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pha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cà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phê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Dây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phanh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xe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đạp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Lốp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xe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đạp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Đồ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ch</a:t>
                      </a:r>
                      <a:r>
                        <a:rPr lang="vi-VN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ơ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i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lego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Tủ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quần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áo</a:t>
                      </a: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-1" y="394760"/>
            <a:ext cx="3452617" cy="4485712"/>
            <a:chOff x="-88135" y="427810"/>
            <a:chExt cx="2974554" cy="3857752"/>
          </a:xfrm>
        </p:grpSpPr>
        <p:grpSp>
          <p:nvGrpSpPr>
            <p:cNvPr id="29" name="Group 28"/>
            <p:cNvGrpSpPr/>
            <p:nvPr/>
          </p:nvGrpSpPr>
          <p:grpSpPr>
            <a:xfrm>
              <a:off x="-88135" y="462710"/>
              <a:ext cx="2974554" cy="3822852"/>
              <a:chOff x="0" y="260205"/>
              <a:chExt cx="3514733" cy="4239221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r="33831" b="50741"/>
              <a:stretch/>
            </p:blipFill>
            <p:spPr>
              <a:xfrm>
                <a:off x="0" y="260205"/>
                <a:ext cx="3426454" cy="140010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65739" t="49225"/>
              <a:stretch/>
            </p:blipFill>
            <p:spPr>
              <a:xfrm>
                <a:off x="1740598" y="3003061"/>
                <a:ext cx="1774135" cy="144321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65739" b="50194"/>
              <a:stretch/>
            </p:blipFill>
            <p:spPr>
              <a:xfrm>
                <a:off x="53008" y="3083759"/>
                <a:ext cx="1774135" cy="14156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"/>
              <a:srcRect l="33427" r="33831" b="50741"/>
              <a:stretch/>
            </p:blipFill>
            <p:spPr>
              <a:xfrm>
                <a:off x="53008" y="1653185"/>
                <a:ext cx="1695492" cy="143057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l="50032" t="49355"/>
              <a:stretch/>
            </p:blipFill>
            <p:spPr>
              <a:xfrm>
                <a:off x="1740598" y="1699011"/>
                <a:ext cx="1712019" cy="1438806"/>
              </a:xfrm>
              <a:prstGeom prst="rect">
                <a:avLst/>
              </a:prstGeom>
            </p:spPr>
          </p:pic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5609" y="427810"/>
              <a:ext cx="1453471" cy="1297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5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54892"/>
              </p:ext>
            </p:extLst>
          </p:nvPr>
        </p:nvGraphicFramePr>
        <p:xfrm>
          <a:off x="2886419" y="138199"/>
          <a:ext cx="6224530" cy="4538687"/>
        </p:xfrm>
        <a:graphic>
          <a:graphicData uri="http://schemas.openxmlformats.org/drawingml/2006/table">
            <a:tbl>
              <a:tblPr firstRow="1" bandRow="1">
                <a:tableStyleId>{FD2D0F2F-7195-4A2D-BAA5-05DC51A09435}</a:tableStyleId>
              </a:tblPr>
              <a:tblGrid>
                <a:gridCol w="2336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82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948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b="1" dirty="0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                 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Vật</a:t>
                      </a:r>
                      <a:r>
                        <a:rPr lang="en-US" sz="1300" b="1" dirty="0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liệu</a:t>
                      </a:r>
                      <a:endParaRPr lang="en-US" sz="1300" b="1" dirty="0" smtClean="0">
                        <a:solidFill>
                          <a:srgbClr val="000000"/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b="1" dirty="0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300" b="1" dirty="0" smtClean="0">
                        <a:solidFill>
                          <a:srgbClr val="000000"/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300" b="1" dirty="0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Vật</a:t>
                      </a:r>
                      <a:r>
                        <a:rPr lang="en-US" sz="1300" b="1" dirty="0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latin typeface="Muli" panose="00000500000000000000" pitchFamily="2" charset="-93"/>
                          <a:cs typeface="#9Slide03 Arima Madurai Black" panose="00000A00000000000000" pitchFamily="2" charset="0"/>
                        </a:rPr>
                        <a:t>dụng</a:t>
                      </a:r>
                      <a:endParaRPr lang="en-US" sz="1300" b="1" dirty="0" smtClean="0">
                        <a:solidFill>
                          <a:srgbClr val="000000"/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Đồng</a:t>
                      </a: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uli" panose="00000500000000000000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Nhôm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Sắt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Nhựa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Cao</a:t>
                      </a:r>
                      <a:r>
                        <a:rPr lang="en-US" sz="1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su</a:t>
                      </a: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Gỗ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a.Dây</a:t>
                      </a:r>
                      <a:r>
                        <a:rPr lang="en-US" sz="170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điện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b.Phin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pha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cà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phê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c.Đồ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chơi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lego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d.Dây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phanh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xe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đạp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e.Lốp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xe</a:t>
                      </a:r>
                      <a:r>
                        <a:rPr lang="en-US" sz="1700" baseline="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đạp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f.Tủ</a:t>
                      </a:r>
                      <a:r>
                        <a:rPr lang="en-US" sz="170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quần</a:t>
                      </a:r>
                      <a:r>
                        <a:rPr lang="en-US" sz="1700" dirty="0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accent3"/>
                          </a:solidFill>
                          <a:latin typeface="#9Slide03 BoosterNextFYBlack" panose="02000A03000000020004" pitchFamily="2" charset="-93"/>
                          <a:cs typeface="#9Slide03 Arima Madurai Black" panose="00000A00000000000000" pitchFamily="2" charset="0"/>
                        </a:rPr>
                        <a:t>áo</a:t>
                      </a:r>
                      <a:endParaRPr lang="en-US" sz="1700" dirty="0">
                        <a:solidFill>
                          <a:schemeClr val="accent3"/>
                        </a:solidFill>
                        <a:latin typeface="#9Slide03 BoosterNextFYBlack" panose="02000A03000000020004" pitchFamily="2" charset="-93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-88135" y="427810"/>
            <a:ext cx="2974554" cy="3857752"/>
            <a:chOff x="-88135" y="427810"/>
            <a:chExt cx="2974554" cy="3857752"/>
          </a:xfrm>
        </p:grpSpPr>
        <p:grpSp>
          <p:nvGrpSpPr>
            <p:cNvPr id="5" name="Group 4"/>
            <p:cNvGrpSpPr/>
            <p:nvPr/>
          </p:nvGrpSpPr>
          <p:grpSpPr>
            <a:xfrm>
              <a:off x="-88135" y="462710"/>
              <a:ext cx="2974554" cy="3822852"/>
              <a:chOff x="0" y="260205"/>
              <a:chExt cx="3514733" cy="423922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r="33831" b="50741"/>
              <a:stretch/>
            </p:blipFill>
            <p:spPr>
              <a:xfrm>
                <a:off x="0" y="260205"/>
                <a:ext cx="3426454" cy="140010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65739" t="49225"/>
              <a:stretch/>
            </p:blipFill>
            <p:spPr>
              <a:xfrm>
                <a:off x="1740598" y="3003061"/>
                <a:ext cx="1774135" cy="144321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65739" b="50194"/>
              <a:stretch/>
            </p:blipFill>
            <p:spPr>
              <a:xfrm>
                <a:off x="53008" y="3083759"/>
                <a:ext cx="1774135" cy="1415667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33427" r="33831" b="50741"/>
              <a:stretch/>
            </p:blipFill>
            <p:spPr>
              <a:xfrm>
                <a:off x="53008" y="1653185"/>
                <a:ext cx="1695492" cy="1430574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/>
              <a:srcRect l="50032" t="49355"/>
              <a:stretch/>
            </p:blipFill>
            <p:spPr>
              <a:xfrm>
                <a:off x="1740598" y="1699011"/>
                <a:ext cx="1712019" cy="1438806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5609" y="427810"/>
              <a:ext cx="1453471" cy="12974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266062" y="1531636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8505" y="1531635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2792" y="1517244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8684" y="1517244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3914" y="2156827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8504" y="3104260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98244" y="3519791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2792" y="3586897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1954" y="4166122"/>
            <a:ext cx="37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77388" y="531162"/>
            <a:ext cx="6199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1.MỘT </a:t>
            </a:r>
            <a:r>
              <a:rPr lang="en-US" sz="28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SỐ VẬT LIỆU THÔNG DỤNG</a:t>
            </a:r>
          </a:p>
        </p:txBody>
      </p:sp>
      <p:pic>
        <p:nvPicPr>
          <p:cNvPr id="7170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2222" l="31667" r="7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-130970" y="962971"/>
            <a:ext cx="1375479" cy="139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12705" y="1234983"/>
            <a:ext cx="7811116" cy="3557353"/>
            <a:chOff x="1227908" y="1234984"/>
            <a:chExt cx="7354389" cy="3337016"/>
          </a:xfrm>
        </p:grpSpPr>
        <p:sp>
          <p:nvSpPr>
            <p:cNvPr id="2" name="Rounded Rectangle 1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6103" y="1449626"/>
              <a:ext cx="6871063" cy="2926431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376314" y="1463797"/>
            <a:ext cx="7234462" cy="2926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là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hoặc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hỗn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hợp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</a:t>
            </a:r>
            <a:r>
              <a:rPr lang="vi-VN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ượ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 con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</a:t>
            </a:r>
            <a:r>
              <a:rPr lang="vi-VN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ười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sử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</a:t>
            </a:r>
            <a:r>
              <a:rPr lang="vi-VN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nguyên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đầu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vào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trong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quá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trình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sản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xuất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hoặc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chế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tạo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để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làm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ra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những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sản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phẩm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phục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vụ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cuộc</a:t>
            </a:r>
            <a:r>
              <a:rPr lang="en-US" sz="2300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sống</a:t>
            </a:r>
            <a:r>
              <a:rPr lang="en-US" sz="2300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7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291982"/>
            <a:ext cx="423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2. MỘT </a:t>
            </a:r>
            <a:r>
              <a:rPr lang="en-US" sz="24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SỐ TÍNH CHẤT VÀ </a:t>
            </a:r>
            <a:r>
              <a:rPr lang="en-US" sz="24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ỨNG </a:t>
            </a:r>
            <a:r>
              <a:rPr lang="en-US" sz="24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DỤNG CỦA VẬT LIỆU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6645" y="1122979"/>
            <a:ext cx="3270142" cy="35030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Từ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q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uan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sát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thực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tế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2300" dirty="0" err="1">
                <a:latin typeface="Muli" panose="00000500000000000000" pitchFamily="2" charset="-93"/>
                <a:cs typeface="#9Slide03 Arima Madurai Black" panose="00000A00000000000000" pitchFamily="2" charset="0"/>
              </a:rPr>
              <a:t>em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hãy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cho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biết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: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kim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loại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nhựa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gỗ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thủy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tinh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gốm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Hoàn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thành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theo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mẫu</a:t>
            </a:r>
            <a:r>
              <a:rPr lang="en-US" sz="2300" dirty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3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bảng</a:t>
            </a:r>
            <a:r>
              <a:rPr lang="en-US" sz="23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11.2.</a:t>
            </a:r>
            <a:endParaRPr lang="en-US" sz="2300" dirty="0"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90333" y="1924715"/>
            <a:ext cx="2077858" cy="1594134"/>
            <a:chOff x="2324198" y="2037933"/>
            <a:chExt cx="2187621" cy="1730698"/>
          </a:xfrm>
        </p:grpSpPr>
        <p:pic>
          <p:nvPicPr>
            <p:cNvPr id="6146" name="Picture 2" descr="Sử dụng đệm bông ép tinh khiết hay đệm cao su thì tốt nhất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198" y="2037933"/>
              <a:ext cx="2187621" cy="173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2652341" y="2191375"/>
              <a:ext cx="1023037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Muli" panose="00000500000000000000" pitchFamily="2" charset="-93"/>
                  <a:cs typeface="#9Slide03 Arima Madurai Black" panose="00000A00000000000000" pitchFamily="2" charset="0"/>
                </a:rPr>
                <a:t>Cao </a:t>
              </a:r>
              <a:r>
                <a:rPr lang="en-US" sz="2000" b="1" dirty="0" err="1" smtClean="0">
                  <a:latin typeface="Muli" panose="00000500000000000000" pitchFamily="2" charset="-93"/>
                  <a:cs typeface="#9Slide03 Arima Madurai Black" panose="00000A00000000000000" pitchFamily="2" charset="0"/>
                </a:rPr>
                <a:t>su</a:t>
              </a:r>
              <a:endParaRPr lang="vi-VN" sz="2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62459" y="143823"/>
            <a:ext cx="1897378" cy="1678401"/>
            <a:chOff x="189689" y="2037933"/>
            <a:chExt cx="2029567" cy="1730698"/>
          </a:xfrm>
        </p:grpSpPr>
        <p:pic>
          <p:nvPicPr>
            <p:cNvPr id="14" name="Picture 2" descr="Đặc điểm Của Sắt Là Gì? Nó Có Công Dụng Gì Trong Cuộc Sống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89" y="2037933"/>
              <a:ext cx="2029567" cy="173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89689" y="2037933"/>
              <a:ext cx="1170513" cy="4001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Kim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loại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1941" y="166731"/>
            <a:ext cx="2233431" cy="1655493"/>
            <a:chOff x="4616761" y="2037933"/>
            <a:chExt cx="2122652" cy="1730698"/>
          </a:xfrm>
        </p:grpSpPr>
        <p:pic>
          <p:nvPicPr>
            <p:cNvPr id="15" name="Picture 2" descr="Thủ tục xuất nhập khẩu gỗ mới nhất theo NĐ 10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23"/>
            <a:stretch/>
          </p:blipFill>
          <p:spPr bwMode="auto">
            <a:xfrm>
              <a:off x="4616761" y="2037934"/>
              <a:ext cx="2122652" cy="173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4616761" y="2037933"/>
              <a:ext cx="540756" cy="4001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Gỗ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90850" y="3494869"/>
            <a:ext cx="2321369" cy="1696609"/>
            <a:chOff x="6844355" y="1983343"/>
            <a:chExt cx="2477819" cy="1785288"/>
          </a:xfrm>
        </p:grpSpPr>
        <p:pic>
          <p:nvPicPr>
            <p:cNvPr id="6148" name="Picture 4" descr="Nhựa Palstic là gì và ứng dụng của chúng - Vật liệu nhự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8"/>
            <a:stretch/>
          </p:blipFill>
          <p:spPr bwMode="auto">
            <a:xfrm>
              <a:off x="6844355" y="2037934"/>
              <a:ext cx="2477819" cy="173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7105404" y="1983343"/>
              <a:ext cx="8499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b="1" dirty="0" err="1" smtClean="0"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Nhựa</a:t>
              </a:r>
              <a:endParaRPr lang="vi-VN" sz="2000" b="1" dirty="0"/>
            </a:p>
          </p:txBody>
        </p:sp>
      </p:grpSp>
      <p:pic>
        <p:nvPicPr>
          <p:cNvPr id="1026" name="Picture 2" descr="Tất cả Quy trình sản xuất Gốm Sứ - từ Tự động đến Thủ cô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4000" l="4000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4" b="4895"/>
          <a:stretch/>
        </p:blipFill>
        <p:spPr bwMode="auto">
          <a:xfrm rot="10800000" flipV="1">
            <a:off x="6963554" y="1849604"/>
            <a:ext cx="1897378" cy="166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cầu thủy tinh - Thác nước phong thủ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3" b="91909" l="2104" r="96117">
                        <a14:foregroundMark x1="12621" y1="58900" x2="29612" y2="83172"/>
                        <a14:foregroundMark x1="23139" y1="76699" x2="32201" y2="86893"/>
                        <a14:foregroundMark x1="89644" y1="56634" x2="83172" y2="71036"/>
                        <a14:foregroundMark x1="79935" y1="76699" x2="73948" y2="8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29" y="3655741"/>
            <a:ext cx="1687348" cy="1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649356" y="4743390"/>
            <a:ext cx="13324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Thủy</a:t>
            </a:r>
            <a:r>
              <a:rPr lang="en-US" sz="20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tinh</a:t>
            </a:r>
            <a:endParaRPr lang="vi-VN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7951626" y="1952118"/>
            <a:ext cx="7569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Gốm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35423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57607"/>
              </p:ext>
            </p:extLst>
          </p:nvPr>
        </p:nvGraphicFramePr>
        <p:xfrm>
          <a:off x="143634" y="1159402"/>
          <a:ext cx="8856732" cy="3898773"/>
        </p:xfrm>
        <a:graphic>
          <a:graphicData uri="http://schemas.openxmlformats.org/drawingml/2006/table">
            <a:tbl>
              <a:tblPr firstRow="1" bandRow="1">
                <a:tableStyleId>{FD2D0F2F-7195-4A2D-BAA5-05DC51A09435}</a:tableStyleId>
              </a:tblPr>
              <a:tblGrid>
                <a:gridCol w="2048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3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8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9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67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997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                    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Tính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Vật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liệu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Cứng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Dẻo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Giòn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Đàn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hồi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Dẫn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điện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dẫn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nhiệt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tốt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Dễ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cháy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Bị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gỉ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Bị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ăn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mòn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Kim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loại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Cao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su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Nhựa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Gỗ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Thủy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tinh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cs typeface="#9Slide03 Arima Madurai Black" panose="00000A00000000000000" pitchFamily="2" charset="0"/>
                        </a:rPr>
                        <a:t>Gốm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54572" y="759292"/>
            <a:ext cx="651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Bảng</a:t>
            </a:r>
            <a:r>
              <a:rPr lang="en-US" sz="20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14.2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endParaRPr lang="en-US" sz="20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8490" y="2092396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7597" y="2092395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8439" y="2092395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89111" y="2092395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4430" y="2092395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5318" y="2532885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9851" y="3058094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763" y="3058093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4175" y="3058092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50302" y="3517784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851" y="3912302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68933" y="3944283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65450" y="4411844"/>
            <a:ext cx="6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048" y="309706"/>
            <a:ext cx="8427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2. MỘT </a:t>
            </a:r>
            <a:r>
              <a:rPr lang="en-US" sz="26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SỐ TÍNH CHẤT VÀ </a:t>
            </a:r>
            <a:r>
              <a:rPr lang="en-US" sz="26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ỨNG </a:t>
            </a:r>
            <a:r>
              <a:rPr lang="en-US" sz="26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DỤNG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67903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410" y="252949"/>
            <a:ext cx="6832618" cy="402794"/>
            <a:chOff x="214150" y="1150873"/>
            <a:chExt cx="6006716" cy="402794"/>
          </a:xfrm>
        </p:grpSpPr>
        <p:sp>
          <p:nvSpPr>
            <p:cNvPr id="25" name="Pentagon 24"/>
            <p:cNvSpPr/>
            <p:nvPr/>
          </p:nvSpPr>
          <p:spPr>
            <a:xfrm>
              <a:off x="420044" y="1150873"/>
              <a:ext cx="5800822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   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800" dirty="0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800" dirty="0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800" dirty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B050"/>
                  </a:solidFill>
                  <a:latin typeface="#9Slide03 BoosterNextFYBlack" panose="02000A03000000020004" pitchFamily="2" charset="-93"/>
                  <a:cs typeface="#9Slide03 Arima Madurai Black" panose="00000A00000000000000" pitchFamily="2" charset="0"/>
                </a:rPr>
                <a:t>liệu</a:t>
              </a:r>
              <a:endParaRPr lang="en-US" sz="1800" dirty="0">
                <a:solidFill>
                  <a:srgbClr val="00B050"/>
                </a:solidFill>
                <a:latin typeface="#9Slide03 BoosterNextFYBlack" panose="02000A03000000020004" pitchFamily="2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14150" y="1161085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1614" y="956600"/>
            <a:ext cx="16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Thí</a:t>
            </a:r>
            <a:r>
              <a:rPr lang="en-US" sz="18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nghiệm</a:t>
            </a:r>
            <a:r>
              <a:rPr lang="en-US" sz="18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1</a:t>
            </a:r>
            <a:endParaRPr lang="en-US" sz="1800" b="1" dirty="0">
              <a:solidFill>
                <a:srgbClr val="C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grpSp>
        <p:nvGrpSpPr>
          <p:cNvPr id="29" name="Google Shape;1474;p51"/>
          <p:cNvGrpSpPr/>
          <p:nvPr/>
        </p:nvGrpSpPr>
        <p:grpSpPr>
          <a:xfrm>
            <a:off x="765761" y="1962726"/>
            <a:ext cx="1181826" cy="1829239"/>
            <a:chOff x="4855942" y="3498461"/>
            <a:chExt cx="721205" cy="1096650"/>
          </a:xfrm>
        </p:grpSpPr>
        <p:sp>
          <p:nvSpPr>
            <p:cNvPr id="30" name="Google Shape;1475;p51"/>
            <p:cNvSpPr/>
            <p:nvPr/>
          </p:nvSpPr>
          <p:spPr>
            <a:xfrm>
              <a:off x="5256604" y="3514826"/>
              <a:ext cx="45764" cy="47775"/>
            </a:xfrm>
            <a:custGeom>
              <a:avLst/>
              <a:gdLst/>
              <a:ahLst/>
              <a:cxnLst/>
              <a:rect l="l" t="t" r="r" b="b"/>
              <a:pathLst>
                <a:path w="1457" h="1521" extrusionOk="0">
                  <a:moveTo>
                    <a:pt x="634" y="1"/>
                  </a:moveTo>
                  <a:lnTo>
                    <a:pt x="539" y="96"/>
                  </a:lnTo>
                  <a:cubicBezTo>
                    <a:pt x="222" y="254"/>
                    <a:pt x="0" y="476"/>
                    <a:pt x="0" y="887"/>
                  </a:cubicBezTo>
                  <a:cubicBezTo>
                    <a:pt x="0" y="1267"/>
                    <a:pt x="317" y="1521"/>
                    <a:pt x="665" y="1521"/>
                  </a:cubicBezTo>
                  <a:cubicBezTo>
                    <a:pt x="1014" y="1489"/>
                    <a:pt x="1425" y="1236"/>
                    <a:pt x="1425" y="856"/>
                  </a:cubicBezTo>
                  <a:cubicBezTo>
                    <a:pt x="1457" y="412"/>
                    <a:pt x="1045" y="64"/>
                    <a:pt x="63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76;p51"/>
            <p:cNvSpPr/>
            <p:nvPr/>
          </p:nvSpPr>
          <p:spPr>
            <a:xfrm>
              <a:off x="5088170" y="3606261"/>
              <a:ext cx="92565" cy="55156"/>
            </a:xfrm>
            <a:custGeom>
              <a:avLst/>
              <a:gdLst/>
              <a:ahLst/>
              <a:cxnLst/>
              <a:rect l="l" t="t" r="r" b="b"/>
              <a:pathLst>
                <a:path w="2947" h="1756" extrusionOk="0">
                  <a:moveTo>
                    <a:pt x="1521" y="0"/>
                  </a:moveTo>
                  <a:cubicBezTo>
                    <a:pt x="1240" y="0"/>
                    <a:pt x="951" y="60"/>
                    <a:pt x="698" y="120"/>
                  </a:cubicBezTo>
                  <a:cubicBezTo>
                    <a:pt x="650" y="135"/>
                    <a:pt x="618" y="143"/>
                    <a:pt x="595" y="143"/>
                  </a:cubicBezTo>
                  <a:cubicBezTo>
                    <a:pt x="571" y="143"/>
                    <a:pt x="555" y="135"/>
                    <a:pt x="539" y="120"/>
                  </a:cubicBezTo>
                  <a:cubicBezTo>
                    <a:pt x="64" y="341"/>
                    <a:pt x="1" y="1070"/>
                    <a:pt x="381" y="1418"/>
                  </a:cubicBezTo>
                  <a:cubicBezTo>
                    <a:pt x="613" y="1671"/>
                    <a:pt x="958" y="1756"/>
                    <a:pt x="1303" y="1756"/>
                  </a:cubicBezTo>
                  <a:cubicBezTo>
                    <a:pt x="1475" y="1756"/>
                    <a:pt x="1648" y="1735"/>
                    <a:pt x="1806" y="1703"/>
                  </a:cubicBezTo>
                  <a:cubicBezTo>
                    <a:pt x="2471" y="1481"/>
                    <a:pt x="2946" y="911"/>
                    <a:pt x="2376" y="310"/>
                  </a:cubicBezTo>
                  <a:cubicBezTo>
                    <a:pt x="2142" y="75"/>
                    <a:pt x="1836" y="0"/>
                    <a:pt x="152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78;p51"/>
            <p:cNvSpPr/>
            <p:nvPr/>
          </p:nvSpPr>
          <p:spPr>
            <a:xfrm>
              <a:off x="5160336" y="3955132"/>
              <a:ext cx="62694" cy="53711"/>
            </a:xfrm>
            <a:custGeom>
              <a:avLst/>
              <a:gdLst/>
              <a:ahLst/>
              <a:cxnLst/>
              <a:rect l="l" t="t" r="r" b="b"/>
              <a:pathLst>
                <a:path w="1996" h="1710" extrusionOk="0">
                  <a:moveTo>
                    <a:pt x="1032" y="0"/>
                  </a:moveTo>
                  <a:cubicBezTo>
                    <a:pt x="649" y="0"/>
                    <a:pt x="284" y="187"/>
                    <a:pt x="158" y="514"/>
                  </a:cubicBezTo>
                  <a:cubicBezTo>
                    <a:pt x="127" y="577"/>
                    <a:pt x="95" y="609"/>
                    <a:pt x="0" y="609"/>
                  </a:cubicBezTo>
                  <a:cubicBezTo>
                    <a:pt x="0" y="1188"/>
                    <a:pt x="465" y="1710"/>
                    <a:pt x="972" y="1710"/>
                  </a:cubicBezTo>
                  <a:cubicBezTo>
                    <a:pt x="1213" y="1710"/>
                    <a:pt x="1464" y="1592"/>
                    <a:pt x="1679" y="1306"/>
                  </a:cubicBezTo>
                  <a:cubicBezTo>
                    <a:pt x="1995" y="862"/>
                    <a:pt x="1900" y="229"/>
                    <a:pt x="1330" y="39"/>
                  </a:cubicBezTo>
                  <a:cubicBezTo>
                    <a:pt x="1232" y="13"/>
                    <a:pt x="1131" y="0"/>
                    <a:pt x="103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79;p51"/>
            <p:cNvSpPr/>
            <p:nvPr/>
          </p:nvSpPr>
          <p:spPr>
            <a:xfrm>
              <a:off x="5216120" y="4101000"/>
              <a:ext cx="90461" cy="81226"/>
            </a:xfrm>
            <a:custGeom>
              <a:avLst/>
              <a:gdLst/>
              <a:ahLst/>
              <a:cxnLst/>
              <a:rect l="l" t="t" r="r" b="b"/>
              <a:pathLst>
                <a:path w="2880" h="2586" extrusionOk="0">
                  <a:moveTo>
                    <a:pt x="1244" y="0"/>
                  </a:moveTo>
                  <a:cubicBezTo>
                    <a:pt x="1167" y="0"/>
                    <a:pt x="1089" y="6"/>
                    <a:pt x="1011" y="19"/>
                  </a:cubicBezTo>
                  <a:cubicBezTo>
                    <a:pt x="536" y="240"/>
                    <a:pt x="188" y="684"/>
                    <a:pt x="93" y="1285"/>
                  </a:cubicBezTo>
                  <a:cubicBezTo>
                    <a:pt x="0" y="2055"/>
                    <a:pt x="566" y="2585"/>
                    <a:pt x="1296" y="2585"/>
                  </a:cubicBezTo>
                  <a:cubicBezTo>
                    <a:pt x="1317" y="2585"/>
                    <a:pt x="1338" y="2585"/>
                    <a:pt x="1359" y="2584"/>
                  </a:cubicBezTo>
                  <a:cubicBezTo>
                    <a:pt x="2119" y="2584"/>
                    <a:pt x="2879" y="2045"/>
                    <a:pt x="2721" y="1190"/>
                  </a:cubicBezTo>
                  <a:cubicBezTo>
                    <a:pt x="2607" y="505"/>
                    <a:pt x="1952" y="0"/>
                    <a:pt x="124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80;p51"/>
            <p:cNvSpPr/>
            <p:nvPr/>
          </p:nvSpPr>
          <p:spPr>
            <a:xfrm>
              <a:off x="4950831" y="4224912"/>
              <a:ext cx="513899" cy="291139"/>
            </a:xfrm>
            <a:custGeom>
              <a:avLst/>
              <a:gdLst/>
              <a:ahLst/>
              <a:cxnLst/>
              <a:rect l="l" t="t" r="r" b="b"/>
              <a:pathLst>
                <a:path w="16361" h="9269" extrusionOk="0">
                  <a:moveTo>
                    <a:pt x="2463" y="5047"/>
                  </a:moveTo>
                  <a:cubicBezTo>
                    <a:pt x="2500" y="5047"/>
                    <a:pt x="2535" y="5062"/>
                    <a:pt x="2553" y="5099"/>
                  </a:cubicBezTo>
                  <a:cubicBezTo>
                    <a:pt x="3598" y="6429"/>
                    <a:pt x="4992" y="7284"/>
                    <a:pt x="6607" y="7664"/>
                  </a:cubicBezTo>
                  <a:cubicBezTo>
                    <a:pt x="6913" y="7695"/>
                    <a:pt x="6775" y="8109"/>
                    <a:pt x="6509" y="8109"/>
                  </a:cubicBezTo>
                  <a:cubicBezTo>
                    <a:pt x="6500" y="8109"/>
                    <a:pt x="6490" y="8109"/>
                    <a:pt x="6480" y="8108"/>
                  </a:cubicBezTo>
                  <a:cubicBezTo>
                    <a:pt x="4738" y="7760"/>
                    <a:pt x="3313" y="6683"/>
                    <a:pt x="2363" y="5226"/>
                  </a:cubicBezTo>
                  <a:cubicBezTo>
                    <a:pt x="2274" y="5136"/>
                    <a:pt x="2374" y="5047"/>
                    <a:pt x="2463" y="5047"/>
                  </a:cubicBezTo>
                  <a:close/>
                  <a:moveTo>
                    <a:pt x="16361" y="1"/>
                  </a:moveTo>
                  <a:cubicBezTo>
                    <a:pt x="13144" y="636"/>
                    <a:pt x="9892" y="979"/>
                    <a:pt x="6627" y="979"/>
                  </a:cubicBezTo>
                  <a:cubicBezTo>
                    <a:pt x="4523" y="979"/>
                    <a:pt x="2414" y="837"/>
                    <a:pt x="305" y="539"/>
                  </a:cubicBezTo>
                  <a:lnTo>
                    <a:pt x="305" y="539"/>
                  </a:lnTo>
                  <a:cubicBezTo>
                    <a:pt x="0" y="5254"/>
                    <a:pt x="3262" y="9268"/>
                    <a:pt x="8067" y="9268"/>
                  </a:cubicBezTo>
                  <a:cubicBezTo>
                    <a:pt x="8264" y="9268"/>
                    <a:pt x="8463" y="9262"/>
                    <a:pt x="8665" y="9248"/>
                  </a:cubicBezTo>
                  <a:cubicBezTo>
                    <a:pt x="13384" y="8931"/>
                    <a:pt x="16361" y="5004"/>
                    <a:pt x="16361" y="539"/>
                  </a:cubicBezTo>
                  <a:lnTo>
                    <a:pt x="16361" y="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36" name="Google Shape;1481;p51"/>
            <p:cNvSpPr/>
            <p:nvPr/>
          </p:nvSpPr>
          <p:spPr>
            <a:xfrm>
              <a:off x="4889770" y="3721064"/>
              <a:ext cx="675441" cy="851996"/>
            </a:xfrm>
            <a:custGeom>
              <a:avLst/>
              <a:gdLst/>
              <a:ahLst/>
              <a:cxnLst/>
              <a:rect l="l" t="t" r="r" b="b"/>
              <a:pathLst>
                <a:path w="21504" h="27125" extrusionOk="0">
                  <a:moveTo>
                    <a:pt x="13198" y="1624"/>
                  </a:moveTo>
                  <a:cubicBezTo>
                    <a:pt x="13482" y="1624"/>
                    <a:pt x="13689" y="2040"/>
                    <a:pt x="13364" y="2202"/>
                  </a:cubicBezTo>
                  <a:cubicBezTo>
                    <a:pt x="12268" y="2775"/>
                    <a:pt x="11037" y="3094"/>
                    <a:pt x="9810" y="3094"/>
                  </a:cubicBezTo>
                  <a:cubicBezTo>
                    <a:pt x="8662" y="3094"/>
                    <a:pt x="7518" y="2815"/>
                    <a:pt x="6492" y="2202"/>
                  </a:cubicBezTo>
                  <a:cubicBezTo>
                    <a:pt x="6379" y="2146"/>
                    <a:pt x="6417" y="1939"/>
                    <a:pt x="6561" y="1939"/>
                  </a:cubicBezTo>
                  <a:cubicBezTo>
                    <a:pt x="6579" y="1939"/>
                    <a:pt x="6598" y="1942"/>
                    <a:pt x="6619" y="1949"/>
                  </a:cubicBezTo>
                  <a:cubicBezTo>
                    <a:pt x="7629" y="2291"/>
                    <a:pt x="8646" y="2486"/>
                    <a:pt x="9657" y="2486"/>
                  </a:cubicBezTo>
                  <a:cubicBezTo>
                    <a:pt x="10801" y="2486"/>
                    <a:pt x="11938" y="2236"/>
                    <a:pt x="13048" y="1664"/>
                  </a:cubicBezTo>
                  <a:cubicBezTo>
                    <a:pt x="13099" y="1636"/>
                    <a:pt x="13150" y="1624"/>
                    <a:pt x="13198" y="1624"/>
                  </a:cubicBezTo>
                  <a:close/>
                  <a:moveTo>
                    <a:pt x="9587" y="7006"/>
                  </a:moveTo>
                  <a:cubicBezTo>
                    <a:pt x="9773" y="7006"/>
                    <a:pt x="9960" y="7041"/>
                    <a:pt x="10134" y="7111"/>
                  </a:cubicBezTo>
                  <a:cubicBezTo>
                    <a:pt x="10926" y="7428"/>
                    <a:pt x="11084" y="8314"/>
                    <a:pt x="10641" y="8979"/>
                  </a:cubicBezTo>
                  <a:cubicBezTo>
                    <a:pt x="10371" y="9384"/>
                    <a:pt x="9937" y="9636"/>
                    <a:pt x="9496" y="9636"/>
                  </a:cubicBezTo>
                  <a:cubicBezTo>
                    <a:pt x="9212" y="9636"/>
                    <a:pt x="8925" y="9532"/>
                    <a:pt x="8677" y="9296"/>
                  </a:cubicBezTo>
                  <a:cubicBezTo>
                    <a:pt x="8107" y="8789"/>
                    <a:pt x="8044" y="7903"/>
                    <a:pt x="8551" y="7364"/>
                  </a:cubicBezTo>
                  <a:cubicBezTo>
                    <a:pt x="8568" y="7312"/>
                    <a:pt x="8605" y="7289"/>
                    <a:pt x="8639" y="7289"/>
                  </a:cubicBezTo>
                  <a:cubicBezTo>
                    <a:pt x="8668" y="7289"/>
                    <a:pt x="8695" y="7304"/>
                    <a:pt x="8709" y="7333"/>
                  </a:cubicBezTo>
                  <a:cubicBezTo>
                    <a:pt x="8950" y="7112"/>
                    <a:pt x="9267" y="7006"/>
                    <a:pt x="9587" y="7006"/>
                  </a:cubicBezTo>
                  <a:close/>
                  <a:moveTo>
                    <a:pt x="11664" y="11561"/>
                  </a:moveTo>
                  <a:cubicBezTo>
                    <a:pt x="12610" y="11561"/>
                    <a:pt x="13515" y="12322"/>
                    <a:pt x="13649" y="13286"/>
                  </a:cubicBezTo>
                  <a:cubicBezTo>
                    <a:pt x="13808" y="14363"/>
                    <a:pt x="12953" y="15155"/>
                    <a:pt x="11908" y="15250"/>
                  </a:cubicBezTo>
                  <a:cubicBezTo>
                    <a:pt x="11865" y="15253"/>
                    <a:pt x="11822" y="15254"/>
                    <a:pt x="11780" y="15254"/>
                  </a:cubicBezTo>
                  <a:cubicBezTo>
                    <a:pt x="10811" y="15254"/>
                    <a:pt x="9885" y="14570"/>
                    <a:pt x="9976" y="13508"/>
                  </a:cubicBezTo>
                  <a:cubicBezTo>
                    <a:pt x="10008" y="12875"/>
                    <a:pt x="10419" y="12241"/>
                    <a:pt x="10958" y="11925"/>
                  </a:cubicBezTo>
                  <a:cubicBezTo>
                    <a:pt x="10958" y="11798"/>
                    <a:pt x="10989" y="11671"/>
                    <a:pt x="11148" y="11640"/>
                  </a:cubicBezTo>
                  <a:cubicBezTo>
                    <a:pt x="11318" y="11586"/>
                    <a:pt x="11491" y="11561"/>
                    <a:pt x="11664" y="11561"/>
                  </a:cubicBezTo>
                  <a:close/>
                  <a:moveTo>
                    <a:pt x="18327" y="15279"/>
                  </a:moveTo>
                  <a:cubicBezTo>
                    <a:pt x="18582" y="15279"/>
                    <a:pt x="18746" y="15488"/>
                    <a:pt x="18717" y="15725"/>
                  </a:cubicBezTo>
                  <a:cubicBezTo>
                    <a:pt x="18875" y="15757"/>
                    <a:pt x="19002" y="15883"/>
                    <a:pt x="19002" y="16042"/>
                  </a:cubicBezTo>
                  <a:cubicBezTo>
                    <a:pt x="19508" y="21204"/>
                    <a:pt x="15550" y="25859"/>
                    <a:pt x="10293" y="25954"/>
                  </a:cubicBezTo>
                  <a:cubicBezTo>
                    <a:pt x="10220" y="25956"/>
                    <a:pt x="10149" y="25957"/>
                    <a:pt x="10077" y="25957"/>
                  </a:cubicBezTo>
                  <a:cubicBezTo>
                    <a:pt x="4981" y="25957"/>
                    <a:pt x="839" y="21543"/>
                    <a:pt x="1932" y="16390"/>
                  </a:cubicBezTo>
                  <a:cubicBezTo>
                    <a:pt x="1932" y="16295"/>
                    <a:pt x="1964" y="16263"/>
                    <a:pt x="2059" y="16263"/>
                  </a:cubicBezTo>
                  <a:cubicBezTo>
                    <a:pt x="2090" y="16137"/>
                    <a:pt x="2185" y="16073"/>
                    <a:pt x="2280" y="16073"/>
                  </a:cubicBezTo>
                  <a:cubicBezTo>
                    <a:pt x="4062" y="16231"/>
                    <a:pt x="5837" y="16311"/>
                    <a:pt x="7606" y="16311"/>
                  </a:cubicBezTo>
                  <a:cubicBezTo>
                    <a:pt x="11182" y="16311"/>
                    <a:pt x="14735" y="15981"/>
                    <a:pt x="18273" y="15282"/>
                  </a:cubicBezTo>
                  <a:cubicBezTo>
                    <a:pt x="18291" y="15280"/>
                    <a:pt x="18309" y="15279"/>
                    <a:pt x="18327" y="15279"/>
                  </a:cubicBezTo>
                  <a:close/>
                  <a:moveTo>
                    <a:pt x="12015" y="0"/>
                  </a:moveTo>
                  <a:cubicBezTo>
                    <a:pt x="11407" y="0"/>
                    <a:pt x="10769" y="89"/>
                    <a:pt x="10198" y="112"/>
                  </a:cubicBezTo>
                  <a:cubicBezTo>
                    <a:pt x="10113" y="115"/>
                    <a:pt x="9998" y="116"/>
                    <a:pt x="9857" y="116"/>
                  </a:cubicBezTo>
                  <a:cubicBezTo>
                    <a:pt x="9625" y="116"/>
                    <a:pt x="9324" y="114"/>
                    <a:pt x="8984" y="114"/>
                  </a:cubicBezTo>
                  <a:cubicBezTo>
                    <a:pt x="7433" y="114"/>
                    <a:pt x="5060" y="168"/>
                    <a:pt x="4592" y="777"/>
                  </a:cubicBezTo>
                  <a:lnTo>
                    <a:pt x="4592" y="904"/>
                  </a:lnTo>
                  <a:cubicBezTo>
                    <a:pt x="4117" y="2519"/>
                    <a:pt x="5035" y="3944"/>
                    <a:pt x="6714" y="4039"/>
                  </a:cubicBezTo>
                  <a:cubicBezTo>
                    <a:pt x="6809" y="4071"/>
                    <a:pt x="6841" y="4102"/>
                    <a:pt x="6872" y="4166"/>
                  </a:cubicBezTo>
                  <a:cubicBezTo>
                    <a:pt x="6900" y="4152"/>
                    <a:pt x="6928" y="4146"/>
                    <a:pt x="6954" y="4146"/>
                  </a:cubicBezTo>
                  <a:cubicBezTo>
                    <a:pt x="7048" y="4146"/>
                    <a:pt x="7126" y="4225"/>
                    <a:pt x="7126" y="4324"/>
                  </a:cubicBezTo>
                  <a:cubicBezTo>
                    <a:pt x="7316" y="5939"/>
                    <a:pt x="7347" y="7586"/>
                    <a:pt x="7506" y="9233"/>
                  </a:cubicBezTo>
                  <a:cubicBezTo>
                    <a:pt x="7540" y="9407"/>
                    <a:pt x="7384" y="9504"/>
                    <a:pt x="7231" y="9504"/>
                  </a:cubicBezTo>
                  <a:cubicBezTo>
                    <a:pt x="7105" y="9504"/>
                    <a:pt x="6982" y="9439"/>
                    <a:pt x="6967" y="9296"/>
                  </a:cubicBezTo>
                  <a:lnTo>
                    <a:pt x="6936" y="9296"/>
                  </a:lnTo>
                  <a:cubicBezTo>
                    <a:pt x="6967" y="9359"/>
                    <a:pt x="6936" y="9454"/>
                    <a:pt x="6841" y="9486"/>
                  </a:cubicBezTo>
                  <a:cubicBezTo>
                    <a:pt x="3167" y="11640"/>
                    <a:pt x="0" y="14712"/>
                    <a:pt x="348" y="19367"/>
                  </a:cubicBezTo>
                  <a:cubicBezTo>
                    <a:pt x="760" y="24149"/>
                    <a:pt x="4909" y="26682"/>
                    <a:pt x="9311" y="27062"/>
                  </a:cubicBezTo>
                  <a:cubicBezTo>
                    <a:pt x="9749" y="27103"/>
                    <a:pt x="10188" y="27125"/>
                    <a:pt x="10627" y="27125"/>
                  </a:cubicBezTo>
                  <a:cubicBezTo>
                    <a:pt x="14253" y="27125"/>
                    <a:pt x="17806" y="25685"/>
                    <a:pt x="19445" y="22154"/>
                  </a:cubicBezTo>
                  <a:cubicBezTo>
                    <a:pt x="21503" y="17657"/>
                    <a:pt x="20395" y="10816"/>
                    <a:pt x="14473" y="10151"/>
                  </a:cubicBezTo>
                  <a:cubicBezTo>
                    <a:pt x="14156" y="10120"/>
                    <a:pt x="14093" y="9866"/>
                    <a:pt x="13998" y="9708"/>
                  </a:cubicBezTo>
                  <a:cubicBezTo>
                    <a:pt x="13966" y="9645"/>
                    <a:pt x="13903" y="9581"/>
                    <a:pt x="13903" y="9454"/>
                  </a:cubicBezTo>
                  <a:cubicBezTo>
                    <a:pt x="13808" y="7808"/>
                    <a:pt x="13839" y="6129"/>
                    <a:pt x="13998" y="4514"/>
                  </a:cubicBezTo>
                  <a:cubicBezTo>
                    <a:pt x="14029" y="4419"/>
                    <a:pt x="14101" y="4372"/>
                    <a:pt x="14168" y="4372"/>
                  </a:cubicBezTo>
                  <a:cubicBezTo>
                    <a:pt x="14235" y="4372"/>
                    <a:pt x="14299" y="4419"/>
                    <a:pt x="14315" y="4514"/>
                  </a:cubicBezTo>
                  <a:cubicBezTo>
                    <a:pt x="14378" y="4577"/>
                    <a:pt x="14378" y="4704"/>
                    <a:pt x="14378" y="4799"/>
                  </a:cubicBezTo>
                  <a:lnTo>
                    <a:pt x="14473" y="4799"/>
                  </a:lnTo>
                  <a:cubicBezTo>
                    <a:pt x="14473" y="4704"/>
                    <a:pt x="14536" y="4577"/>
                    <a:pt x="14631" y="4514"/>
                  </a:cubicBezTo>
                  <a:cubicBezTo>
                    <a:pt x="17608" y="2899"/>
                    <a:pt x="15011" y="366"/>
                    <a:pt x="12699" y="49"/>
                  </a:cubicBezTo>
                  <a:cubicBezTo>
                    <a:pt x="12479" y="14"/>
                    <a:pt x="12249" y="0"/>
                    <a:pt x="12015" y="0"/>
                  </a:cubicBezTo>
                  <a:close/>
                </a:path>
              </a:pathLst>
            </a:custGeom>
            <a:solidFill>
              <a:srgbClr val="D8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82;p51"/>
            <p:cNvSpPr/>
            <p:nvPr/>
          </p:nvSpPr>
          <p:spPr>
            <a:xfrm>
              <a:off x="4855942" y="3855374"/>
              <a:ext cx="721205" cy="739737"/>
            </a:xfrm>
            <a:custGeom>
              <a:avLst/>
              <a:gdLst/>
              <a:ahLst/>
              <a:cxnLst/>
              <a:rect l="l" t="t" r="r" b="b"/>
              <a:pathLst>
                <a:path w="22961" h="23551" extrusionOk="0">
                  <a:moveTo>
                    <a:pt x="15304" y="1"/>
                  </a:moveTo>
                  <a:cubicBezTo>
                    <a:pt x="15233" y="1"/>
                    <a:pt x="15170" y="48"/>
                    <a:pt x="15170" y="143"/>
                  </a:cubicBezTo>
                  <a:cubicBezTo>
                    <a:pt x="15011" y="1822"/>
                    <a:pt x="14948" y="3468"/>
                    <a:pt x="15043" y="5083"/>
                  </a:cubicBezTo>
                  <a:cubicBezTo>
                    <a:pt x="15043" y="5210"/>
                    <a:pt x="15075" y="5305"/>
                    <a:pt x="15170" y="5337"/>
                  </a:cubicBezTo>
                  <a:cubicBezTo>
                    <a:pt x="15106" y="5527"/>
                    <a:pt x="15233" y="5812"/>
                    <a:pt x="15518" y="5844"/>
                  </a:cubicBezTo>
                  <a:cubicBezTo>
                    <a:pt x="21409" y="6477"/>
                    <a:pt x="22517" y="13349"/>
                    <a:pt x="20459" y="17846"/>
                  </a:cubicBezTo>
                  <a:cubicBezTo>
                    <a:pt x="18870" y="21421"/>
                    <a:pt x="15298" y="22810"/>
                    <a:pt x="11612" y="22810"/>
                  </a:cubicBezTo>
                  <a:cubicBezTo>
                    <a:pt x="11183" y="22810"/>
                    <a:pt x="10753" y="22791"/>
                    <a:pt x="10324" y="22755"/>
                  </a:cubicBezTo>
                  <a:cubicBezTo>
                    <a:pt x="5922" y="22343"/>
                    <a:pt x="1774" y="19778"/>
                    <a:pt x="1394" y="15028"/>
                  </a:cubicBezTo>
                  <a:cubicBezTo>
                    <a:pt x="982" y="10404"/>
                    <a:pt x="4181" y="7300"/>
                    <a:pt x="7886" y="5178"/>
                  </a:cubicBezTo>
                  <a:cubicBezTo>
                    <a:pt x="7949" y="5147"/>
                    <a:pt x="7949" y="5052"/>
                    <a:pt x="7949" y="4988"/>
                  </a:cubicBezTo>
                  <a:cubicBezTo>
                    <a:pt x="7949" y="4890"/>
                    <a:pt x="7872" y="4810"/>
                    <a:pt x="7793" y="4810"/>
                  </a:cubicBezTo>
                  <a:cubicBezTo>
                    <a:pt x="7771" y="4810"/>
                    <a:pt x="7748" y="4816"/>
                    <a:pt x="7728" y="4830"/>
                  </a:cubicBezTo>
                  <a:cubicBezTo>
                    <a:pt x="3167" y="6255"/>
                    <a:pt x="0" y="11069"/>
                    <a:pt x="760" y="15819"/>
                  </a:cubicBezTo>
                  <a:cubicBezTo>
                    <a:pt x="1584" y="20981"/>
                    <a:pt x="6524" y="23420"/>
                    <a:pt x="11306" y="23546"/>
                  </a:cubicBezTo>
                  <a:cubicBezTo>
                    <a:pt x="11421" y="23549"/>
                    <a:pt x="11535" y="23550"/>
                    <a:pt x="11649" y="23550"/>
                  </a:cubicBezTo>
                  <a:cubicBezTo>
                    <a:pt x="16932" y="23550"/>
                    <a:pt x="21051" y="20676"/>
                    <a:pt x="22074" y="15313"/>
                  </a:cubicBezTo>
                  <a:cubicBezTo>
                    <a:pt x="22960" y="10689"/>
                    <a:pt x="20680" y="5685"/>
                    <a:pt x="15645" y="5083"/>
                  </a:cubicBezTo>
                  <a:cubicBezTo>
                    <a:pt x="15708" y="3595"/>
                    <a:pt x="15677" y="2012"/>
                    <a:pt x="15518" y="428"/>
                  </a:cubicBezTo>
                  <a:cubicBezTo>
                    <a:pt x="15487" y="333"/>
                    <a:pt x="15487" y="238"/>
                    <a:pt x="15487" y="143"/>
                  </a:cubicBezTo>
                  <a:cubicBezTo>
                    <a:pt x="15455" y="48"/>
                    <a:pt x="15376" y="1"/>
                    <a:pt x="15304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83;p51"/>
            <p:cNvSpPr/>
            <p:nvPr/>
          </p:nvSpPr>
          <p:spPr>
            <a:xfrm>
              <a:off x="4916092" y="4201732"/>
              <a:ext cx="586456" cy="334642"/>
            </a:xfrm>
            <a:custGeom>
              <a:avLst/>
              <a:gdLst/>
              <a:ahLst/>
              <a:cxnLst/>
              <a:rect l="l" t="t" r="r" b="b"/>
              <a:pathLst>
                <a:path w="18671" h="10654" extrusionOk="0">
                  <a:moveTo>
                    <a:pt x="17467" y="739"/>
                  </a:moveTo>
                  <a:lnTo>
                    <a:pt x="17467" y="1277"/>
                  </a:lnTo>
                  <a:cubicBezTo>
                    <a:pt x="17467" y="5742"/>
                    <a:pt x="14490" y="9669"/>
                    <a:pt x="9803" y="9986"/>
                  </a:cubicBezTo>
                  <a:cubicBezTo>
                    <a:pt x="9601" y="10000"/>
                    <a:pt x="9401" y="10007"/>
                    <a:pt x="9204" y="10007"/>
                  </a:cubicBezTo>
                  <a:cubicBezTo>
                    <a:pt x="4424" y="10007"/>
                    <a:pt x="1108" y="6021"/>
                    <a:pt x="1442" y="1277"/>
                  </a:cubicBezTo>
                  <a:lnTo>
                    <a:pt x="1442" y="1277"/>
                  </a:lnTo>
                  <a:cubicBezTo>
                    <a:pt x="3519" y="1560"/>
                    <a:pt x="5600" y="1694"/>
                    <a:pt x="7678" y="1694"/>
                  </a:cubicBezTo>
                  <a:cubicBezTo>
                    <a:pt x="10957" y="1694"/>
                    <a:pt x="14230" y="1359"/>
                    <a:pt x="17467" y="739"/>
                  </a:cubicBezTo>
                  <a:close/>
                  <a:moveTo>
                    <a:pt x="17490" y="0"/>
                  </a:moveTo>
                  <a:cubicBezTo>
                    <a:pt x="17463" y="0"/>
                    <a:pt x="17434" y="4"/>
                    <a:pt x="17403" y="10"/>
                  </a:cubicBezTo>
                  <a:cubicBezTo>
                    <a:pt x="13920" y="736"/>
                    <a:pt x="10450" y="1054"/>
                    <a:pt x="6957" y="1054"/>
                  </a:cubicBezTo>
                  <a:cubicBezTo>
                    <a:pt x="5116" y="1054"/>
                    <a:pt x="3269" y="966"/>
                    <a:pt x="1411" y="802"/>
                  </a:cubicBezTo>
                  <a:cubicBezTo>
                    <a:pt x="1284" y="802"/>
                    <a:pt x="1157" y="897"/>
                    <a:pt x="1157" y="992"/>
                  </a:cubicBezTo>
                  <a:cubicBezTo>
                    <a:pt x="1126" y="992"/>
                    <a:pt x="1062" y="1055"/>
                    <a:pt x="1062" y="1119"/>
                  </a:cubicBezTo>
                  <a:cubicBezTo>
                    <a:pt x="0" y="6240"/>
                    <a:pt x="4143" y="10654"/>
                    <a:pt x="9239" y="10654"/>
                  </a:cubicBezTo>
                  <a:cubicBezTo>
                    <a:pt x="9311" y="10654"/>
                    <a:pt x="9382" y="10653"/>
                    <a:pt x="9455" y="10651"/>
                  </a:cubicBezTo>
                  <a:cubicBezTo>
                    <a:pt x="14712" y="10556"/>
                    <a:pt x="18670" y="5901"/>
                    <a:pt x="18164" y="739"/>
                  </a:cubicBezTo>
                  <a:cubicBezTo>
                    <a:pt x="18132" y="580"/>
                    <a:pt x="18005" y="454"/>
                    <a:pt x="17847" y="454"/>
                  </a:cubicBezTo>
                  <a:cubicBezTo>
                    <a:pt x="17875" y="227"/>
                    <a:pt x="17726" y="0"/>
                    <a:pt x="17490" y="0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84;p51"/>
            <p:cNvSpPr/>
            <p:nvPr/>
          </p:nvSpPr>
          <p:spPr>
            <a:xfrm>
              <a:off x="4995748" y="3698355"/>
              <a:ext cx="448095" cy="319848"/>
            </a:xfrm>
            <a:custGeom>
              <a:avLst/>
              <a:gdLst/>
              <a:ahLst/>
              <a:cxnLst/>
              <a:rect l="l" t="t" r="r" b="b"/>
              <a:pathLst>
                <a:path w="14266" h="10183" extrusionOk="0">
                  <a:moveTo>
                    <a:pt x="8825" y="1"/>
                  </a:moveTo>
                  <a:cubicBezTo>
                    <a:pt x="7190" y="1"/>
                    <a:pt x="5434" y="294"/>
                    <a:pt x="4005" y="423"/>
                  </a:cubicBezTo>
                  <a:cubicBezTo>
                    <a:pt x="3182" y="518"/>
                    <a:pt x="1440" y="360"/>
                    <a:pt x="1060" y="1279"/>
                  </a:cubicBezTo>
                  <a:cubicBezTo>
                    <a:pt x="965" y="1279"/>
                    <a:pt x="901" y="1310"/>
                    <a:pt x="838" y="1374"/>
                  </a:cubicBezTo>
                  <a:cubicBezTo>
                    <a:pt x="0" y="3109"/>
                    <a:pt x="1368" y="5099"/>
                    <a:pt x="3178" y="5099"/>
                  </a:cubicBezTo>
                  <a:cubicBezTo>
                    <a:pt x="3283" y="5099"/>
                    <a:pt x="3390" y="5093"/>
                    <a:pt x="3498" y="5079"/>
                  </a:cubicBezTo>
                  <a:lnTo>
                    <a:pt x="3498" y="5079"/>
                  </a:lnTo>
                  <a:cubicBezTo>
                    <a:pt x="3308" y="6694"/>
                    <a:pt x="3435" y="8404"/>
                    <a:pt x="3657" y="9987"/>
                  </a:cubicBezTo>
                  <a:cubicBezTo>
                    <a:pt x="3684" y="10123"/>
                    <a:pt x="3797" y="10183"/>
                    <a:pt x="3916" y="10183"/>
                  </a:cubicBezTo>
                  <a:cubicBezTo>
                    <a:pt x="4076" y="10183"/>
                    <a:pt x="4245" y="10074"/>
                    <a:pt x="4227" y="9892"/>
                  </a:cubicBezTo>
                  <a:cubicBezTo>
                    <a:pt x="4068" y="8277"/>
                    <a:pt x="4037" y="6599"/>
                    <a:pt x="3815" y="4984"/>
                  </a:cubicBezTo>
                  <a:cubicBezTo>
                    <a:pt x="3815" y="4889"/>
                    <a:pt x="3657" y="4825"/>
                    <a:pt x="3593" y="4825"/>
                  </a:cubicBezTo>
                  <a:cubicBezTo>
                    <a:pt x="3562" y="4762"/>
                    <a:pt x="3498" y="4699"/>
                    <a:pt x="3435" y="4699"/>
                  </a:cubicBezTo>
                  <a:cubicBezTo>
                    <a:pt x="1725" y="4604"/>
                    <a:pt x="870" y="3210"/>
                    <a:pt x="1281" y="1595"/>
                  </a:cubicBezTo>
                  <a:lnTo>
                    <a:pt x="1281" y="1469"/>
                  </a:lnTo>
                  <a:cubicBezTo>
                    <a:pt x="1750" y="860"/>
                    <a:pt x="4123" y="805"/>
                    <a:pt x="5686" y="805"/>
                  </a:cubicBezTo>
                  <a:cubicBezTo>
                    <a:pt x="6029" y="805"/>
                    <a:pt x="6333" y="808"/>
                    <a:pt x="6569" y="808"/>
                  </a:cubicBezTo>
                  <a:cubicBezTo>
                    <a:pt x="6713" y="808"/>
                    <a:pt x="6831" y="807"/>
                    <a:pt x="6919" y="804"/>
                  </a:cubicBezTo>
                  <a:cubicBezTo>
                    <a:pt x="7516" y="780"/>
                    <a:pt x="8168" y="665"/>
                    <a:pt x="8792" y="665"/>
                  </a:cubicBezTo>
                  <a:cubicBezTo>
                    <a:pt x="8995" y="665"/>
                    <a:pt x="9195" y="677"/>
                    <a:pt x="9389" y="708"/>
                  </a:cubicBezTo>
                  <a:cubicBezTo>
                    <a:pt x="11701" y="1025"/>
                    <a:pt x="14266" y="3559"/>
                    <a:pt x="11352" y="5205"/>
                  </a:cubicBezTo>
                  <a:cubicBezTo>
                    <a:pt x="11194" y="5237"/>
                    <a:pt x="11162" y="5332"/>
                    <a:pt x="11194" y="5459"/>
                  </a:cubicBezTo>
                  <a:cubicBezTo>
                    <a:pt x="11218" y="5626"/>
                    <a:pt x="11332" y="5757"/>
                    <a:pt x="11468" y="5757"/>
                  </a:cubicBezTo>
                  <a:cubicBezTo>
                    <a:pt x="11512" y="5757"/>
                    <a:pt x="11559" y="5743"/>
                    <a:pt x="11606" y="5712"/>
                  </a:cubicBezTo>
                  <a:cubicBezTo>
                    <a:pt x="14107" y="4350"/>
                    <a:pt x="13791" y="962"/>
                    <a:pt x="10972" y="233"/>
                  </a:cubicBezTo>
                  <a:cubicBezTo>
                    <a:pt x="10311" y="63"/>
                    <a:pt x="9581" y="1"/>
                    <a:pt x="8825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86;p51"/>
            <p:cNvSpPr/>
            <p:nvPr/>
          </p:nvSpPr>
          <p:spPr>
            <a:xfrm>
              <a:off x="5201200" y="4084164"/>
              <a:ext cx="122279" cy="116029"/>
            </a:xfrm>
            <a:custGeom>
              <a:avLst/>
              <a:gdLst/>
              <a:ahLst/>
              <a:cxnLst/>
              <a:rect l="l" t="t" r="r" b="b"/>
              <a:pathLst>
                <a:path w="3893" h="3694" extrusionOk="0">
                  <a:moveTo>
                    <a:pt x="1774" y="568"/>
                  </a:moveTo>
                  <a:cubicBezTo>
                    <a:pt x="2454" y="568"/>
                    <a:pt x="3085" y="1070"/>
                    <a:pt x="3228" y="1726"/>
                  </a:cubicBezTo>
                  <a:cubicBezTo>
                    <a:pt x="3386" y="2518"/>
                    <a:pt x="2626" y="3120"/>
                    <a:pt x="1866" y="3120"/>
                  </a:cubicBezTo>
                  <a:cubicBezTo>
                    <a:pt x="1846" y="3121"/>
                    <a:pt x="1825" y="3121"/>
                    <a:pt x="1805" y="3121"/>
                  </a:cubicBezTo>
                  <a:cubicBezTo>
                    <a:pt x="1101" y="3121"/>
                    <a:pt x="478" y="2592"/>
                    <a:pt x="663" y="1853"/>
                  </a:cubicBezTo>
                  <a:cubicBezTo>
                    <a:pt x="694" y="1251"/>
                    <a:pt x="1074" y="840"/>
                    <a:pt x="1549" y="586"/>
                  </a:cubicBezTo>
                  <a:cubicBezTo>
                    <a:pt x="1624" y="574"/>
                    <a:pt x="1699" y="568"/>
                    <a:pt x="1774" y="568"/>
                  </a:cubicBezTo>
                  <a:close/>
                  <a:moveTo>
                    <a:pt x="1749" y="1"/>
                  </a:moveTo>
                  <a:cubicBezTo>
                    <a:pt x="1576" y="1"/>
                    <a:pt x="1403" y="26"/>
                    <a:pt x="1233" y="80"/>
                  </a:cubicBezTo>
                  <a:cubicBezTo>
                    <a:pt x="1074" y="111"/>
                    <a:pt x="1043" y="238"/>
                    <a:pt x="1043" y="365"/>
                  </a:cubicBezTo>
                  <a:cubicBezTo>
                    <a:pt x="473" y="681"/>
                    <a:pt x="93" y="1315"/>
                    <a:pt x="61" y="1948"/>
                  </a:cubicBezTo>
                  <a:cubicBezTo>
                    <a:pt x="0" y="3010"/>
                    <a:pt x="898" y="3694"/>
                    <a:pt x="1865" y="3694"/>
                  </a:cubicBezTo>
                  <a:cubicBezTo>
                    <a:pt x="1907" y="3694"/>
                    <a:pt x="1950" y="3693"/>
                    <a:pt x="1993" y="3690"/>
                  </a:cubicBezTo>
                  <a:cubicBezTo>
                    <a:pt x="2974" y="3595"/>
                    <a:pt x="3893" y="2803"/>
                    <a:pt x="3734" y="1726"/>
                  </a:cubicBezTo>
                  <a:cubicBezTo>
                    <a:pt x="3600" y="762"/>
                    <a:pt x="2695" y="1"/>
                    <a:pt x="1749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7;p51"/>
            <p:cNvSpPr/>
            <p:nvPr/>
          </p:nvSpPr>
          <p:spPr>
            <a:xfrm>
              <a:off x="5089004" y="3771729"/>
              <a:ext cx="231429" cy="46518"/>
            </a:xfrm>
            <a:custGeom>
              <a:avLst/>
              <a:gdLst/>
              <a:ahLst/>
              <a:cxnLst/>
              <a:rect l="l" t="t" r="r" b="b"/>
              <a:pathLst>
                <a:path w="7368" h="1481" extrusionOk="0">
                  <a:moveTo>
                    <a:pt x="6880" y="1"/>
                  </a:moveTo>
                  <a:cubicBezTo>
                    <a:pt x="6825" y="1"/>
                    <a:pt x="6765" y="16"/>
                    <a:pt x="6705" y="51"/>
                  </a:cubicBezTo>
                  <a:cubicBezTo>
                    <a:pt x="5605" y="617"/>
                    <a:pt x="4488" y="868"/>
                    <a:pt x="3354" y="868"/>
                  </a:cubicBezTo>
                  <a:cubicBezTo>
                    <a:pt x="2331" y="868"/>
                    <a:pt x="1295" y="665"/>
                    <a:pt x="244" y="304"/>
                  </a:cubicBezTo>
                  <a:cubicBezTo>
                    <a:pt x="235" y="302"/>
                    <a:pt x="226" y="302"/>
                    <a:pt x="217" y="302"/>
                  </a:cubicBezTo>
                  <a:cubicBezTo>
                    <a:pt x="76" y="302"/>
                    <a:pt x="0" y="530"/>
                    <a:pt x="149" y="589"/>
                  </a:cubicBezTo>
                  <a:cubicBezTo>
                    <a:pt x="1175" y="1202"/>
                    <a:pt x="2319" y="1481"/>
                    <a:pt x="3467" y="1481"/>
                  </a:cubicBezTo>
                  <a:cubicBezTo>
                    <a:pt x="4694" y="1481"/>
                    <a:pt x="5925" y="1162"/>
                    <a:pt x="7021" y="589"/>
                  </a:cubicBezTo>
                  <a:cubicBezTo>
                    <a:pt x="7368" y="429"/>
                    <a:pt x="7176" y="1"/>
                    <a:pt x="6880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8;p51"/>
            <p:cNvSpPr/>
            <p:nvPr/>
          </p:nvSpPr>
          <p:spPr>
            <a:xfrm>
              <a:off x="5245803" y="3498461"/>
              <a:ext cx="74630" cy="70861"/>
            </a:xfrm>
            <a:custGeom>
              <a:avLst/>
              <a:gdLst/>
              <a:ahLst/>
              <a:cxnLst/>
              <a:rect l="l" t="t" r="r" b="b"/>
              <a:pathLst>
                <a:path w="2376" h="2256" extrusionOk="0">
                  <a:moveTo>
                    <a:pt x="1140" y="317"/>
                  </a:moveTo>
                  <a:cubicBezTo>
                    <a:pt x="1520" y="380"/>
                    <a:pt x="1932" y="728"/>
                    <a:pt x="1932" y="1172"/>
                  </a:cubicBezTo>
                  <a:cubicBezTo>
                    <a:pt x="1932" y="1552"/>
                    <a:pt x="1520" y="1805"/>
                    <a:pt x="1172" y="1837"/>
                  </a:cubicBezTo>
                  <a:cubicBezTo>
                    <a:pt x="824" y="1837"/>
                    <a:pt x="507" y="1583"/>
                    <a:pt x="507" y="1203"/>
                  </a:cubicBezTo>
                  <a:cubicBezTo>
                    <a:pt x="507" y="792"/>
                    <a:pt x="729" y="570"/>
                    <a:pt x="1045" y="412"/>
                  </a:cubicBezTo>
                  <a:cubicBezTo>
                    <a:pt x="1109" y="380"/>
                    <a:pt x="1140" y="380"/>
                    <a:pt x="1140" y="317"/>
                  </a:cubicBezTo>
                  <a:close/>
                  <a:moveTo>
                    <a:pt x="919" y="0"/>
                  </a:moveTo>
                  <a:cubicBezTo>
                    <a:pt x="317" y="95"/>
                    <a:pt x="0" y="792"/>
                    <a:pt x="64" y="1330"/>
                  </a:cubicBezTo>
                  <a:cubicBezTo>
                    <a:pt x="151" y="1914"/>
                    <a:pt x="616" y="2256"/>
                    <a:pt x="1159" y="2256"/>
                  </a:cubicBezTo>
                  <a:cubicBezTo>
                    <a:pt x="1205" y="2256"/>
                    <a:pt x="1252" y="2253"/>
                    <a:pt x="1299" y="2249"/>
                  </a:cubicBezTo>
                  <a:cubicBezTo>
                    <a:pt x="1900" y="2154"/>
                    <a:pt x="2375" y="1647"/>
                    <a:pt x="2280" y="1045"/>
                  </a:cubicBezTo>
                  <a:cubicBezTo>
                    <a:pt x="2219" y="525"/>
                    <a:pt x="1685" y="93"/>
                    <a:pt x="1163" y="93"/>
                  </a:cubicBezTo>
                  <a:cubicBezTo>
                    <a:pt x="1145" y="93"/>
                    <a:pt x="1127" y="94"/>
                    <a:pt x="1109" y="95"/>
                  </a:cubicBezTo>
                  <a:cubicBezTo>
                    <a:pt x="1077" y="63"/>
                    <a:pt x="982" y="0"/>
                    <a:pt x="919" y="0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9;p51"/>
            <p:cNvSpPr/>
            <p:nvPr/>
          </p:nvSpPr>
          <p:spPr>
            <a:xfrm>
              <a:off x="5144411" y="3941091"/>
              <a:ext cx="94513" cy="82671"/>
            </a:xfrm>
            <a:custGeom>
              <a:avLst/>
              <a:gdLst/>
              <a:ahLst/>
              <a:cxnLst/>
              <a:rect l="l" t="t" r="r" b="b"/>
              <a:pathLst>
                <a:path w="3009" h="2632" extrusionOk="0">
                  <a:moveTo>
                    <a:pt x="1474" y="463"/>
                  </a:moveTo>
                  <a:cubicBezTo>
                    <a:pt x="1583" y="463"/>
                    <a:pt x="1695" y="481"/>
                    <a:pt x="1806" y="518"/>
                  </a:cubicBezTo>
                  <a:cubicBezTo>
                    <a:pt x="2407" y="676"/>
                    <a:pt x="2502" y="1309"/>
                    <a:pt x="2186" y="1784"/>
                  </a:cubicBezTo>
                  <a:cubicBezTo>
                    <a:pt x="1959" y="2083"/>
                    <a:pt x="1702" y="2205"/>
                    <a:pt x="1457" y="2205"/>
                  </a:cubicBezTo>
                  <a:cubicBezTo>
                    <a:pt x="950" y="2205"/>
                    <a:pt x="497" y="1685"/>
                    <a:pt x="475" y="1151"/>
                  </a:cubicBezTo>
                  <a:cubicBezTo>
                    <a:pt x="539" y="1119"/>
                    <a:pt x="602" y="1119"/>
                    <a:pt x="634" y="1024"/>
                  </a:cubicBezTo>
                  <a:cubicBezTo>
                    <a:pt x="780" y="660"/>
                    <a:pt x="1112" y="463"/>
                    <a:pt x="1474" y="463"/>
                  </a:cubicBezTo>
                  <a:close/>
                  <a:moveTo>
                    <a:pt x="1520" y="1"/>
                  </a:moveTo>
                  <a:cubicBezTo>
                    <a:pt x="1206" y="1"/>
                    <a:pt x="895" y="107"/>
                    <a:pt x="634" y="328"/>
                  </a:cubicBezTo>
                  <a:cubicBezTo>
                    <a:pt x="602" y="328"/>
                    <a:pt x="507" y="328"/>
                    <a:pt x="475" y="359"/>
                  </a:cubicBezTo>
                  <a:cubicBezTo>
                    <a:pt x="0" y="898"/>
                    <a:pt x="95" y="1784"/>
                    <a:pt x="602" y="2291"/>
                  </a:cubicBezTo>
                  <a:cubicBezTo>
                    <a:pt x="850" y="2527"/>
                    <a:pt x="1142" y="2631"/>
                    <a:pt x="1430" y="2631"/>
                  </a:cubicBezTo>
                  <a:cubicBezTo>
                    <a:pt x="1877" y="2631"/>
                    <a:pt x="2315" y="2379"/>
                    <a:pt x="2566" y="1974"/>
                  </a:cubicBezTo>
                  <a:cubicBezTo>
                    <a:pt x="3009" y="1309"/>
                    <a:pt x="2851" y="423"/>
                    <a:pt x="2059" y="106"/>
                  </a:cubicBezTo>
                  <a:cubicBezTo>
                    <a:pt x="1885" y="36"/>
                    <a:pt x="1702" y="1"/>
                    <a:pt x="1520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90;p51"/>
            <p:cNvSpPr/>
            <p:nvPr/>
          </p:nvSpPr>
          <p:spPr>
            <a:xfrm>
              <a:off x="5023765" y="4381962"/>
              <a:ext cx="143889" cy="96837"/>
            </a:xfrm>
            <a:custGeom>
              <a:avLst/>
              <a:gdLst/>
              <a:ahLst/>
              <a:cxnLst/>
              <a:rect l="l" t="t" r="r" b="b"/>
              <a:pathLst>
                <a:path w="4581" h="3083" extrusionOk="0">
                  <a:moveTo>
                    <a:pt x="129" y="0"/>
                  </a:moveTo>
                  <a:cubicBezTo>
                    <a:pt x="62" y="0"/>
                    <a:pt x="1" y="62"/>
                    <a:pt x="41" y="163"/>
                  </a:cubicBezTo>
                  <a:cubicBezTo>
                    <a:pt x="991" y="1651"/>
                    <a:pt x="2416" y="2760"/>
                    <a:pt x="4158" y="3076"/>
                  </a:cubicBezTo>
                  <a:cubicBezTo>
                    <a:pt x="4177" y="3080"/>
                    <a:pt x="4195" y="3082"/>
                    <a:pt x="4213" y="3082"/>
                  </a:cubicBezTo>
                  <a:cubicBezTo>
                    <a:pt x="4462" y="3082"/>
                    <a:pt x="4580" y="2692"/>
                    <a:pt x="4285" y="2633"/>
                  </a:cubicBezTo>
                  <a:cubicBezTo>
                    <a:pt x="2701" y="2221"/>
                    <a:pt x="1276" y="1398"/>
                    <a:pt x="231" y="68"/>
                  </a:cubicBezTo>
                  <a:cubicBezTo>
                    <a:pt x="208" y="21"/>
                    <a:pt x="168" y="0"/>
                    <a:pt x="129" y="0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91;p51"/>
            <p:cNvSpPr/>
            <p:nvPr/>
          </p:nvSpPr>
          <p:spPr>
            <a:xfrm>
              <a:off x="5077240" y="3595641"/>
              <a:ext cx="114427" cy="81666"/>
            </a:xfrm>
            <a:custGeom>
              <a:avLst/>
              <a:gdLst/>
              <a:ahLst/>
              <a:cxnLst/>
              <a:rect l="l" t="t" r="r" b="b"/>
              <a:pathLst>
                <a:path w="3643" h="2600" extrusionOk="0">
                  <a:moveTo>
                    <a:pt x="1921" y="419"/>
                  </a:moveTo>
                  <a:cubicBezTo>
                    <a:pt x="2243" y="419"/>
                    <a:pt x="2554" y="503"/>
                    <a:pt x="2787" y="753"/>
                  </a:cubicBezTo>
                  <a:cubicBezTo>
                    <a:pt x="3326" y="1354"/>
                    <a:pt x="2819" y="1988"/>
                    <a:pt x="2186" y="2146"/>
                  </a:cubicBezTo>
                  <a:cubicBezTo>
                    <a:pt x="2041" y="2175"/>
                    <a:pt x="1881" y="2192"/>
                    <a:pt x="1720" y="2192"/>
                  </a:cubicBezTo>
                  <a:cubicBezTo>
                    <a:pt x="1354" y="2192"/>
                    <a:pt x="981" y="2103"/>
                    <a:pt x="761" y="1861"/>
                  </a:cubicBezTo>
                  <a:cubicBezTo>
                    <a:pt x="349" y="1449"/>
                    <a:pt x="444" y="784"/>
                    <a:pt x="919" y="563"/>
                  </a:cubicBezTo>
                  <a:lnTo>
                    <a:pt x="1077" y="563"/>
                  </a:lnTo>
                  <a:cubicBezTo>
                    <a:pt x="1333" y="487"/>
                    <a:pt x="1631" y="419"/>
                    <a:pt x="1921" y="419"/>
                  </a:cubicBezTo>
                  <a:close/>
                  <a:moveTo>
                    <a:pt x="1823" y="1"/>
                  </a:moveTo>
                  <a:cubicBezTo>
                    <a:pt x="1525" y="1"/>
                    <a:pt x="1222" y="57"/>
                    <a:pt x="951" y="151"/>
                  </a:cubicBezTo>
                  <a:cubicBezTo>
                    <a:pt x="824" y="183"/>
                    <a:pt x="792" y="278"/>
                    <a:pt x="792" y="341"/>
                  </a:cubicBezTo>
                  <a:cubicBezTo>
                    <a:pt x="254" y="594"/>
                    <a:pt x="0" y="1291"/>
                    <a:pt x="254" y="1798"/>
                  </a:cubicBezTo>
                  <a:cubicBezTo>
                    <a:pt x="491" y="2368"/>
                    <a:pt x="1103" y="2599"/>
                    <a:pt x="1688" y="2599"/>
                  </a:cubicBezTo>
                  <a:cubicBezTo>
                    <a:pt x="1883" y="2599"/>
                    <a:pt x="2075" y="2574"/>
                    <a:pt x="2249" y="2526"/>
                  </a:cubicBezTo>
                  <a:cubicBezTo>
                    <a:pt x="3009" y="2336"/>
                    <a:pt x="3642" y="1703"/>
                    <a:pt x="3294" y="848"/>
                  </a:cubicBezTo>
                  <a:cubicBezTo>
                    <a:pt x="3018" y="232"/>
                    <a:pt x="2429" y="1"/>
                    <a:pt x="1823" y="1"/>
                  </a:cubicBezTo>
                  <a:close/>
                </a:path>
              </a:pathLst>
            </a:custGeom>
            <a:solidFill>
              <a:srgbClr val="56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2" descr="Top 10 Thương hiệu giấm ăn được ưa chuộng nhất Việt Nam (2021) ✔️ Cẩm Nang  Tiếng Anh ✔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6959" r="35979" b="2520"/>
          <a:stretch/>
        </p:blipFill>
        <p:spPr bwMode="auto">
          <a:xfrm>
            <a:off x="196516" y="2124825"/>
            <a:ext cx="509069" cy="16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491358" y="4001097"/>
            <a:ext cx="1274080" cy="270626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Giấm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130525" y="2856601"/>
            <a:ext cx="705658" cy="325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Đinh sắ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13844" r="7518" b="15365"/>
          <a:stretch/>
        </p:blipFill>
        <p:spPr bwMode="auto">
          <a:xfrm>
            <a:off x="2836183" y="1078278"/>
            <a:ext cx="1730827" cy="13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3006075" y="2391981"/>
            <a:ext cx="1459847" cy="288167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Đinh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50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4776618" y="1142371"/>
            <a:ext cx="1849381" cy="12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5020629" y="2406208"/>
            <a:ext cx="1459847" cy="28816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kính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2052" name="Picture 4" descr="Máy sản xuất tấm nhựa làm tủ cho học sinh thân yêu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07" y="1121108"/>
            <a:ext cx="1775473" cy="11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7239909" y="2390139"/>
            <a:ext cx="1459847" cy="28816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nhựa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2054" name="Picture 6" descr="Miếng cao su cho máy đo độ bục | miếng cao su đo độ bụ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1628" r="5262" b="13930"/>
          <a:stretch/>
        </p:blipFill>
        <p:spPr bwMode="auto">
          <a:xfrm>
            <a:off x="2969142" y="3239700"/>
            <a:ext cx="1629739" cy="12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/>
          <p:cNvSpPr/>
          <p:nvPr/>
        </p:nvSpPr>
        <p:spPr>
          <a:xfrm>
            <a:off x="2945843" y="4492030"/>
            <a:ext cx="1726941" cy="374096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2056" name="Picture 8" descr="Vôi công nghiệp - Nền tảng phát triển các ngành công nghiệp khác - Xi măng 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44" y="3245362"/>
            <a:ext cx="1792426" cy="11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5052500" y="4492030"/>
            <a:ext cx="1459847" cy="28816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đá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vôi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2060" name="Picture 12" descr="Mẹo nhỏ chống nứt và gắn hũ sành các bà nội trợ không nên bỏ q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78" y="3245362"/>
            <a:ext cx="1775473" cy="11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54"/>
          <p:cNvSpPr/>
          <p:nvPr/>
        </p:nvSpPr>
        <p:spPr>
          <a:xfrm>
            <a:off x="7271779" y="4497692"/>
            <a:ext cx="1459847" cy="28816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sành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269523"/>
            <a:ext cx="6486478" cy="392582"/>
            <a:chOff x="250366" y="1294410"/>
            <a:chExt cx="5483191" cy="392582"/>
          </a:xfrm>
        </p:grpSpPr>
        <p:sp>
          <p:nvSpPr>
            <p:cNvPr id="25" name="Pentagon 24"/>
            <p:cNvSpPr/>
            <p:nvPr/>
          </p:nvSpPr>
          <p:spPr>
            <a:xfrm>
              <a:off x="457916" y="1294410"/>
              <a:ext cx="5275641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latin typeface="Muli" panose="00000500000000000000" pitchFamily="2" charset="-93"/>
                  <a:cs typeface="#9Slide03 Arima Madurai Black" panose="00000A00000000000000" pitchFamily="2" charset="0"/>
                </a:rPr>
                <a:t>     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800" b="1" dirty="0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800" b="1" dirty="0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800" b="1" dirty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800" b="1" dirty="0" err="1" smtClean="0">
                  <a:solidFill>
                    <a:srgbClr val="00B05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endParaRPr lang="en-US" sz="1800" b="1" dirty="0">
                <a:solidFill>
                  <a:srgbClr val="00B05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  <a:latin typeface="Muli" panose="00000500000000000000" pitchFamily="2" charset="-93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V="1">
            <a:off x="291772" y="3028993"/>
            <a:ext cx="8651862" cy="74482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Đinh sắ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13844" r="7518" b="15365"/>
          <a:stretch/>
        </p:blipFill>
        <p:spPr bwMode="auto">
          <a:xfrm>
            <a:off x="3628828" y="1426109"/>
            <a:ext cx="1762921" cy="148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5525274" y="3159425"/>
            <a:ext cx="1652423" cy="14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Máy sản xuất tấm nhựa làm tủ cho học sinh thân yêu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4" y="3210433"/>
            <a:ext cx="1728023" cy="13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Miếng cao su cho máy đo độ bục | miếng cao su đo độ bụ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1628" r="5262" b="13930"/>
          <a:stretch/>
        </p:blipFill>
        <p:spPr bwMode="auto">
          <a:xfrm>
            <a:off x="3810636" y="3101609"/>
            <a:ext cx="1595016" cy="15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Mẹo nhỏ chống nứt và gắn hũ sành các bà nội trợ không nên bỏ 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20" y="3135408"/>
            <a:ext cx="1507674" cy="14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90390" y="1993099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Đinh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839554" y="4662725"/>
            <a:ext cx="1514766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kính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036141" y="4678700"/>
            <a:ext cx="1592687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nhựa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16493" y="4706359"/>
            <a:ext cx="1647732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13575" y="1999288"/>
            <a:ext cx="1450547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đá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vôi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38849" y="4662725"/>
            <a:ext cx="1224183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sành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22372" y="3612261"/>
            <a:ext cx="1631920" cy="6319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KHÔNG BỊ</a:t>
            </a:r>
          </a:p>
          <a:p>
            <a:pPr algn="ctr"/>
            <a:r>
              <a:rPr lang="en-US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r>
              <a:rPr lang="en-US" sz="1900" b="1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  <a:endParaRPr lang="en-US" sz="1900" b="1" dirty="0"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51196" y="801440"/>
            <a:ext cx="675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Kết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quả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: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Khả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năng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endParaRPr lang="en-US" sz="18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1543" y="801440"/>
            <a:ext cx="16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Thí</a:t>
            </a:r>
            <a:r>
              <a:rPr lang="en-US" sz="18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nghiệm</a:t>
            </a:r>
            <a:r>
              <a:rPr lang="en-US" sz="18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1</a:t>
            </a:r>
            <a:endParaRPr lang="en-US" sz="1800" b="1" dirty="0">
              <a:solidFill>
                <a:srgbClr val="C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83814" y="1577013"/>
            <a:ext cx="2231165" cy="11203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Có</a:t>
            </a:r>
            <a:r>
              <a:rPr lang="en-US" sz="1900" b="1" dirty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bọt</a:t>
            </a:r>
            <a:r>
              <a:rPr lang="en-US" sz="1900" b="1" dirty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khí</a:t>
            </a:r>
            <a:r>
              <a:rPr lang="en-US" sz="1900" b="1" dirty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thoát</a:t>
            </a:r>
            <a:r>
              <a:rPr lang="en-US" sz="1900" b="1" dirty="0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ra</a:t>
            </a:r>
            <a:r>
              <a:rPr lang="en-US" sz="1900" b="1" dirty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900" b="1" dirty="0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endParaRPr lang="en-US" sz="1900" b="1" dirty="0" smtClean="0">
              <a:solidFill>
                <a:schemeClr val="bg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  <a:p>
            <a:pPr algn="ctr"/>
            <a:r>
              <a:rPr lang="en-US" sz="1900" b="1" dirty="0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900" b="1" dirty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r>
              <a:rPr lang="en-US" sz="1900" b="1" dirty="0" smtClean="0">
                <a:solidFill>
                  <a:schemeClr val="bg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  <a:endParaRPr lang="en-US" sz="1900" b="1" dirty="0">
              <a:solidFill>
                <a:schemeClr val="bg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60" name="Picture 8" descr="Vôi công nghiệp - Nền tảng phát triển các ngành công nghiệp khác - Xi măng 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74" y="1471476"/>
            <a:ext cx="1538510" cy="133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597" y="257108"/>
            <a:ext cx="8820832" cy="392582"/>
            <a:chOff x="250366" y="1294410"/>
            <a:chExt cx="6813019" cy="392582"/>
          </a:xfrm>
        </p:grpSpPr>
        <p:sp>
          <p:nvSpPr>
            <p:cNvPr id="25" name="Pentagon 24"/>
            <p:cNvSpPr/>
            <p:nvPr/>
          </p:nvSpPr>
          <p:spPr>
            <a:xfrm>
              <a:off x="457916" y="1294410"/>
              <a:ext cx="6605469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    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tính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, </a:t>
              </a:r>
              <a:r>
                <a:rPr lang="en-US" sz="1900" b="1" dirty="0" err="1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chịu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900" b="1" dirty="0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900" b="1" dirty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 </a:t>
              </a:r>
              <a:r>
                <a:rPr lang="en-US" sz="1900" b="1" dirty="0" err="1" smtClean="0">
                  <a:solidFill>
                    <a:srgbClr val="00B050"/>
                  </a:solidFill>
                  <a:latin typeface="#9Slide03 AllRoundGothic" panose="020B0703020202020104" pitchFamily="34" charset="-93"/>
                  <a:cs typeface="#9Slide03 Arima Madurai Black" panose="00000A00000000000000" pitchFamily="2" charset="0"/>
                </a:rPr>
                <a:t>liệu</a:t>
              </a:r>
              <a:endParaRPr lang="en-US" sz="1900" b="1" dirty="0">
                <a:solidFill>
                  <a:srgbClr val="00B050"/>
                </a:solidFill>
                <a:latin typeface="#9Slide03 AllRoundGothic" panose="020B0703020202020104" pitchFamily="34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b="1">
                <a:solidFill>
                  <a:srgbClr val="00B050"/>
                </a:solidFill>
                <a:latin typeface="#9Slide03 AllRoundGothic" panose="020B0703020202020104" pitchFamily="34" charset="-93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18421" y="1048070"/>
            <a:ext cx="3688810" cy="3878747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Lần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l</a:t>
            </a:r>
            <a:r>
              <a:rPr lang="vi-VN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ượ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đốt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nóng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sau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trên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ngọn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lửa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đèn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cồn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(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sử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kẹp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để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kẹp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khi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đốt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):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đinh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đồng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gỗ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mảu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nhôm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nhựa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mẩu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sành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miếng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kính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hi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kẹp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có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dấu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hiệu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nóng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thì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đốt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nữa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cho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vào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chậu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n</a:t>
            </a:r>
            <a:r>
              <a:rPr lang="vi-VN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ước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tránh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bỏng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  <a:endParaRPr lang="en-US" sz="17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01" y="678738"/>
            <a:ext cx="16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Thí</a:t>
            </a:r>
            <a:r>
              <a:rPr lang="en-US" sz="18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nghiệm</a:t>
            </a:r>
            <a:r>
              <a:rPr lang="en-US" sz="18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2</a:t>
            </a:r>
            <a:endParaRPr lang="en-US" sz="1800" b="1" dirty="0">
              <a:solidFill>
                <a:srgbClr val="C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31" name="Picture 2" descr="200g đinh sắt các loại ( 3, 4, 5, 6, 7, 8, 10)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94" b="84375" l="15625" r="9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13122" r="6013" b="13422"/>
          <a:stretch/>
        </p:blipFill>
        <p:spPr bwMode="auto">
          <a:xfrm>
            <a:off x="5300197" y="933499"/>
            <a:ext cx="1415070" cy="9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4455036" y="974798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Đinh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sắt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3" name="Picture 4" descr="Dây Đồng Bọc Cách Điện Cuộn 500g | Linh Kiện Điện Tử 3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4081" r="6184" b="14505"/>
          <a:stretch/>
        </p:blipFill>
        <p:spPr bwMode="auto">
          <a:xfrm>
            <a:off x="7239409" y="919698"/>
            <a:ext cx="1300136" cy="11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7992776" y="686631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47951" y="2699276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nhôm</a:t>
            </a:r>
            <a:r>
              <a:rPr lang="en-US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9" name="Picture 4" descr="Máy sản xuất tấm nhựa làm tủ cho học sinh thân yêu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71" y="3501332"/>
            <a:ext cx="1556026" cy="11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4193791" y="4805309"/>
            <a:ext cx="1224184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Miếng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nhựa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1" name="Picture 12" descr="Mẹo nhỏ chống nứt và gắn hũ sành các bà nội trợ không nên bỏ 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22" y="3476700"/>
            <a:ext cx="1228103" cy="12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5814013" y="4809921"/>
            <a:ext cx="1224183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sành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3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7244446" y="3483313"/>
            <a:ext cx="1770639" cy="12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7457304" y="4764510"/>
            <a:ext cx="1557781" cy="378990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Miếng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kính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5" name="Picture 8" descr="THANH LA NHÔM - Inox Hải V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59" y="2098440"/>
            <a:ext cx="1802508" cy="12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7992776" y="2581486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6" descr="Que kem gỗ làm mô hình handmade | sbamboo shop | Tik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12733" r="6420" b="16023"/>
          <a:stretch/>
        </p:blipFill>
        <p:spPr bwMode="auto">
          <a:xfrm>
            <a:off x="6765961" y="2072218"/>
            <a:ext cx="1496690" cy="125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226063"/>
            <a:ext cx="7576905" cy="392582"/>
            <a:chOff x="250366" y="1294410"/>
            <a:chExt cx="7576905" cy="392582"/>
          </a:xfrm>
        </p:grpSpPr>
        <p:sp>
          <p:nvSpPr>
            <p:cNvPr id="25" name="Pentagon 24"/>
            <p:cNvSpPr/>
            <p:nvPr/>
          </p:nvSpPr>
          <p:spPr>
            <a:xfrm>
              <a:off x="457916" y="1294410"/>
              <a:ext cx="7369355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   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tính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1700" b="1" dirty="0" err="1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chịu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endParaRPr lang="en-US" sz="1700" b="1" dirty="0">
                <a:solidFill>
                  <a:srgbClr val="0070C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>
            <a:off x="2420636" y="1677180"/>
            <a:ext cx="36741" cy="2841906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7886" y="2960893"/>
            <a:ext cx="7076535" cy="2106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07628" y="1677180"/>
            <a:ext cx="9507" cy="285750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65817" y="1112842"/>
            <a:ext cx="76117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Kết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quả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: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điện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khả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năng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chịu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endParaRPr lang="en-US" sz="17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454421" y="1669383"/>
            <a:ext cx="9507" cy="285750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200g đinh sắt các loại ( 3, 4, 5, 6, 7, 8, 10)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13122" r="6013" b="13422"/>
          <a:stretch/>
        </p:blipFill>
        <p:spPr bwMode="auto">
          <a:xfrm>
            <a:off x="170278" y="1839402"/>
            <a:ext cx="1052758" cy="7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80466" y="2639196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Đinh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sắt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6" name="Picture 4" descr="Dây Đồng Bọc Cách Điện Cuộn 500g | Linh Kiện Điện Tử 3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4081" r="6184" b="14505"/>
          <a:stretch/>
        </p:blipFill>
        <p:spPr bwMode="auto">
          <a:xfrm>
            <a:off x="2586402" y="1721174"/>
            <a:ext cx="1042493" cy="90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2544658" y="2629453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8" name="Picture 6" descr="Que kem gỗ làm mô hình handmade | sbamboo shop | Tik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12733" r="6420" b="16023"/>
          <a:stretch/>
        </p:blipFill>
        <p:spPr bwMode="auto">
          <a:xfrm>
            <a:off x="4971679" y="1729597"/>
            <a:ext cx="1077746" cy="9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971679" y="2600235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80" name="Picture 8" descr="THANH LA NHÔM - Inox Hải V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9" y="3141077"/>
            <a:ext cx="1062320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105240" y="3929956"/>
            <a:ext cx="1151224" cy="288167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nhôm</a:t>
            </a:r>
            <a:r>
              <a:rPr lang="en-US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Picture 4" descr="Máy sản xuất tấm nhựa làm tủ cho học sinh thân yêu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74" y="3100135"/>
            <a:ext cx="1014203" cy="7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2500084" y="3958713"/>
            <a:ext cx="1224184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Miếng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nhựa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0" name="Picture 12" descr="Mẹo nhỏ chống nứt và gắn hũ sành các bà nội trợ không nên bỏ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66" y="3028147"/>
            <a:ext cx="1037559" cy="10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4951774" y="4071121"/>
            <a:ext cx="1224183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sành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7697087" y="1761825"/>
            <a:ext cx="1303403" cy="9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7775432" y="2674203"/>
            <a:ext cx="1146714" cy="288168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Miếng</a:t>
            </a:r>
            <a:r>
              <a:rPr lang="en-US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kính</a:t>
            </a:r>
            <a:endParaRPr lang="en-US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91481" y="1829231"/>
            <a:ext cx="1082122" cy="9238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730775" y="1813085"/>
            <a:ext cx="1082122" cy="9238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268061" y="1775117"/>
            <a:ext cx="1082122" cy="92305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dễ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576905" y="3169408"/>
            <a:ext cx="1423585" cy="9171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309152" y="3120278"/>
            <a:ext cx="1082122" cy="9238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735841" y="3105930"/>
            <a:ext cx="1082122" cy="11907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khó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245387" y="3098133"/>
            <a:ext cx="1135556" cy="11563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500" b="1" dirty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500" b="1" dirty="0" err="1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500" b="1" dirty="0" smtClean="0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cháy</a:t>
            </a:r>
            <a:endParaRPr lang="en-US" sz="1500" b="1" dirty="0">
              <a:solidFill>
                <a:srgbClr val="FFFF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830" y="733234"/>
            <a:ext cx="16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Thí</a:t>
            </a:r>
            <a:r>
              <a:rPr lang="en-US" sz="18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nghiệm</a:t>
            </a:r>
            <a:r>
              <a:rPr lang="en-US" sz="18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2</a:t>
            </a:r>
            <a:endParaRPr lang="en-US" sz="1800" b="1" dirty="0">
              <a:solidFill>
                <a:srgbClr val="C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227154"/>
            <a:ext cx="8086380" cy="392582"/>
            <a:chOff x="250366" y="1294410"/>
            <a:chExt cx="8086380" cy="392582"/>
          </a:xfrm>
        </p:grpSpPr>
        <p:sp>
          <p:nvSpPr>
            <p:cNvPr id="25" name="Pentagon 24"/>
            <p:cNvSpPr/>
            <p:nvPr/>
          </p:nvSpPr>
          <p:spPr>
            <a:xfrm>
              <a:off x="457915" y="1294410"/>
              <a:ext cx="7878831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700" b="1" dirty="0" smtClean="0">
                  <a:latin typeface="Muli" panose="00000500000000000000" pitchFamily="2" charset="-93"/>
                  <a:cs typeface="#9Slide03 Arima Madurai Black" panose="00000A00000000000000" pitchFamily="2" charset="0"/>
                </a:rPr>
                <a:t>     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gỉ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công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trình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</a:t>
              </a:r>
              <a:r>
                <a:rPr lang="en-US" sz="1700" b="1" dirty="0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700" b="1" dirty="0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>
                  <a:solidFill>
                    <a:srgbClr val="0070C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dụng</a:t>
              </a:r>
              <a:endParaRPr lang="en-US" sz="1700" b="1" dirty="0">
                <a:solidFill>
                  <a:srgbClr val="0070C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00" b="1">
                <a:solidFill>
                  <a:schemeClr val="tx1"/>
                </a:solidFill>
                <a:latin typeface="Muli" panose="00000500000000000000" pitchFamily="2" charset="-93"/>
              </a:endParaRPr>
            </a:p>
          </p:txBody>
        </p:sp>
      </p:grpSp>
      <p:pic>
        <p:nvPicPr>
          <p:cNvPr id="5124" name="Picture 4" descr="Cầu Long Biê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7"/>
          <a:stretch/>
        </p:blipFill>
        <p:spPr bwMode="auto">
          <a:xfrm>
            <a:off x="136507" y="2010255"/>
            <a:ext cx="2776346" cy="194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ÁI NIỆM, PHÂN LOẠI VÀ BIỆN PHÁP CHỐNG ĂN MÒN KIM L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92" y="2010255"/>
            <a:ext cx="2936818" cy="194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cách tẩy rỉ sét xe đ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44" y="2028057"/>
            <a:ext cx="2739611" cy="195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12402" y="4121019"/>
            <a:ext cx="2824556" cy="567874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Hình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14.3.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Cầu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sắt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hoen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gỉ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theo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thời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gian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endParaRPr lang="en-US" sz="16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215923" y="4107448"/>
            <a:ext cx="2824556" cy="567874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Hình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14.4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Vỏ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tàu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biển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endParaRPr lang="en-US" sz="16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319444" y="4107448"/>
            <a:ext cx="2824556" cy="567874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Hình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14.5.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Xe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đạp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hoen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gỉ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một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bộ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phận</a:t>
            </a:r>
            <a:endParaRPr lang="en-US" sz="16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5197" y="950685"/>
            <a:ext cx="8646008" cy="746422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7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Quan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sát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hình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ảnh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7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cho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biết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những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nào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dễ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r>
              <a:rPr lang="en-US" sz="1700" b="1" dirty="0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hoen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gỉ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dẫn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đến</a:t>
            </a:r>
            <a:r>
              <a:rPr lang="en-US" sz="1700" b="1" dirty="0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h</a:t>
            </a:r>
            <a:r>
              <a:rPr lang="vi-VN" sz="1700" b="1" dirty="0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hỏng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công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trình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700" b="1" dirty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?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Nêu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nguyên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nhân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dãn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đến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sự</a:t>
            </a:r>
            <a:r>
              <a:rPr lang="en-US" sz="17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h</a:t>
            </a:r>
            <a:r>
              <a:rPr lang="vi-VN" sz="17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hỏng</a:t>
            </a:r>
            <a:r>
              <a: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đó</a:t>
            </a:r>
            <a:r>
              <a:rPr lang="en-US" sz="17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endParaRPr lang="en-US" sz="17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 phát minh lỗi lạc của nhân loại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2" y="1040303"/>
            <a:ext cx="3733006" cy="22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7 điều cần lưu ý về lốp xe ô t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86" y="1097284"/>
            <a:ext cx="3736914" cy="21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44078" y="3335905"/>
            <a:ext cx="3417094" cy="469900"/>
          </a:xfrm>
          <a:prstGeom prst="roundRect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Bánh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xe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làm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bằng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vật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liệu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gỗ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endParaRPr lang="en-US" sz="1600" dirty="0">
              <a:latin typeface="#9Slide03 AllRoundGothic" panose="020B0703020202020104" pitchFamily="34" charset="-93"/>
              <a:cs typeface="#9Slide03 Arima Madurai Black" panose="00000A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95886" y="3335905"/>
            <a:ext cx="3657599" cy="469900"/>
          </a:xfrm>
          <a:prstGeom prst="roundRect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Bánh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xe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làm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bằng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vật</a:t>
            </a:r>
            <a:r>
              <a:rPr lang="en-US" sz="1600" dirty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liệu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cao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su</a:t>
            </a:r>
            <a:r>
              <a:rPr lang="en-US" sz="16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endParaRPr lang="en-US" sz="1600" dirty="0">
              <a:latin typeface="#9Slide03 AllRoundGothic" panose="020B0703020202020104" pitchFamily="34" charset="-93"/>
              <a:cs typeface="#9Slide03 Arima Madurai Black" panose="00000A00000000000000" pitchFamily="2" charset="0"/>
            </a:endParaRPr>
          </a:p>
        </p:txBody>
      </p:sp>
      <p:pic>
        <p:nvPicPr>
          <p:cNvPr id="4102" name="Picture 6" descr="Support - Phần mềm SEO - dịch vụ seo - công cụ seo - nhận seo từ khó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2"/>
          <a:stretch/>
        </p:blipFill>
        <p:spPr bwMode="auto">
          <a:xfrm>
            <a:off x="679450" y="462284"/>
            <a:ext cx="672778" cy="4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59703" y="462284"/>
            <a:ext cx="6644497" cy="520701"/>
          </a:xfrm>
          <a:prstGeom prst="roundRect">
            <a:avLst/>
          </a:prstGeom>
          <a:ln w="254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Đều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là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bánh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xe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nhưng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được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chế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tạo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từ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vật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liệu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khác</a:t>
            </a:r>
            <a:r>
              <a:rPr lang="en-US" sz="1800" dirty="0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latin typeface="#9Slide03 AllRoundGothic" panose="020B0703020202020104" pitchFamily="34" charset="-93"/>
                <a:cs typeface="#9Slide03 Arima Madurai Black" panose="00000A00000000000000" pitchFamily="2" charset="0"/>
              </a:rPr>
              <a:t>nhau</a:t>
            </a:r>
            <a:endParaRPr lang="en-US" sz="1800" dirty="0">
              <a:latin typeface="#9Slide03 AllRoundGothic" panose="020B0703020202020104" pitchFamily="34" charset="-93"/>
              <a:cs typeface="#9Slide03 Arima Madurai Black" panose="00000A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3336" y="3863123"/>
            <a:ext cx="7785100" cy="1235459"/>
          </a:xfrm>
          <a:prstGeom prst="roundRect">
            <a:avLst/>
          </a:prstGeom>
          <a:ln w="254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Chúng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ta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</a:t>
            </a:r>
            <a:r>
              <a:rPr lang="vi-VN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ường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sử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thông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(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kim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loại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nhựa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gỗ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...)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để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tạo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ra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sản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phẩm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phục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vụ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cuộc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Vậy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những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nào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quan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trọng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từ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những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đó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ng</a:t>
            </a:r>
            <a:r>
              <a:rPr lang="vi-VN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ười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ta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ứng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tạo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nên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sản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phẩm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</a:t>
            </a:r>
            <a:r>
              <a:rPr lang="vi-VN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thế</a:t>
            </a:r>
            <a:r>
              <a:rPr lang="en-US" sz="18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nào</a:t>
            </a:r>
            <a:r>
              <a:rPr lang="en-US" sz="18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? </a:t>
            </a:r>
            <a:endParaRPr lang="en-US" sz="18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326242"/>
            <a:ext cx="8097398" cy="392582"/>
            <a:chOff x="250366" y="1294410"/>
            <a:chExt cx="8097398" cy="392582"/>
          </a:xfrm>
        </p:grpSpPr>
        <p:sp>
          <p:nvSpPr>
            <p:cNvPr id="25" name="Pentagon 24"/>
            <p:cNvSpPr/>
            <p:nvPr/>
          </p:nvSpPr>
          <p:spPr>
            <a:xfrm>
              <a:off x="457916" y="1294410"/>
              <a:ext cx="7889848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    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Tìm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hiểu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về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khả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năng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gỉ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của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một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số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công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trình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</a:t>
              </a:r>
              <a:r>
                <a:rPr lang="en-US" sz="1700" b="1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1700" b="1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1700" b="1" dirty="0" err="1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dụng</a:t>
              </a:r>
              <a:endParaRPr lang="en-US" sz="17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124" name="Picture 4" descr="Cầu Long Biê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7"/>
          <a:stretch/>
        </p:blipFill>
        <p:spPr bwMode="auto">
          <a:xfrm>
            <a:off x="505006" y="810290"/>
            <a:ext cx="2744970" cy="183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cách tẩy rỉ sét xe đ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2" y="2738099"/>
            <a:ext cx="2925380" cy="21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3712684" y="1121368"/>
            <a:ext cx="5083366" cy="77232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kim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mòn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hoen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gỉ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hỏng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12684" y="2465052"/>
            <a:ext cx="5083366" cy="1952712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hỏng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xúc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môi</a:t>
            </a:r>
            <a:r>
              <a:rPr lang="en-US" sz="16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16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ường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mòn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n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………)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mòn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hoen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gỉ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bởi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oxygen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m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acid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môi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ường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biển</a:t>
            </a:r>
            <a:r>
              <a:rPr lang="en-US" sz="1600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52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entagon 24"/>
          <p:cNvSpPr/>
          <p:nvPr/>
        </p:nvSpPr>
        <p:spPr>
          <a:xfrm>
            <a:off x="249145" y="352932"/>
            <a:ext cx="4477091" cy="39258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    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Khảo</a:t>
            </a:r>
            <a:r>
              <a:rPr lang="en-US" sz="20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20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20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20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endParaRPr lang="en-US" sz="2000" b="1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43436" y="966694"/>
            <a:ext cx="7301474" cy="5924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Kéo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căng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sợi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buông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19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19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19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Tình Yêu giống như kéo căng sợi dây thun ... Tổn thương đều do không biết  c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89" y="1780339"/>
            <a:ext cx="3088947" cy="19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31018" y="3855352"/>
            <a:ext cx="7777166" cy="52145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kéo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căng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buông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chóng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9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</a:t>
            </a:r>
            <a:r>
              <a:rPr lang="en-US" sz="1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endParaRPr lang="en-US" sz="19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6" name="Picture 4" descr="Bật mí các cách chơi dây Ayatori cho người mới bắt đ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14" y="1780341"/>
            <a:ext cx="2996764" cy="19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15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96533"/>
            <a:ext cx="3844508" cy="402128"/>
            <a:chOff x="250366" y="1284864"/>
            <a:chExt cx="3844508" cy="402128"/>
          </a:xfrm>
        </p:grpSpPr>
        <p:sp>
          <p:nvSpPr>
            <p:cNvPr id="25" name="Pentagon 24"/>
            <p:cNvSpPr/>
            <p:nvPr/>
          </p:nvSpPr>
          <p:spPr>
            <a:xfrm>
              <a:off x="410650" y="1284864"/>
              <a:ext cx="3684224" cy="392582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70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   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Khảo</a:t>
              </a:r>
              <a:r>
                <a:rPr lang="en-US" sz="1700" dirty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sát</a:t>
              </a:r>
              <a:r>
                <a:rPr lang="en-US" sz="1700" dirty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700" dirty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700" dirty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70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cao</a:t>
              </a:r>
              <a:r>
                <a:rPr lang="en-US" sz="170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70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su</a:t>
              </a:r>
              <a:endParaRPr lang="en-US" sz="17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250366" y="1294410"/>
              <a:ext cx="415099" cy="392582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13" y="740435"/>
            <a:ext cx="160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</a:t>
            </a:r>
            <a:r>
              <a:rPr lang="en-US" sz="1800" u="sn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u="sng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sz="1800" u="sng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</a:t>
            </a:r>
            <a:endParaRPr lang="en-US" sz="1800" u="sn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1508" y="1758396"/>
            <a:ext cx="160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</a:t>
            </a:r>
            <a:r>
              <a:rPr lang="en-US" sz="1800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u="sng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sz="1800" u="sng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675465" y="685479"/>
            <a:ext cx="24959" cy="4366023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oogle Shape;1608;p51"/>
          <p:cNvGrpSpPr/>
          <p:nvPr/>
        </p:nvGrpSpPr>
        <p:grpSpPr>
          <a:xfrm>
            <a:off x="1204688" y="2243655"/>
            <a:ext cx="1327740" cy="1249669"/>
            <a:chOff x="2168188" y="3700491"/>
            <a:chExt cx="742752" cy="798379"/>
          </a:xfrm>
        </p:grpSpPr>
        <p:sp>
          <p:nvSpPr>
            <p:cNvPr id="33" name="Google Shape;1609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10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11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12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13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14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15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chemeClr val="bg1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16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17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8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608;p51"/>
          <p:cNvGrpSpPr/>
          <p:nvPr/>
        </p:nvGrpSpPr>
        <p:grpSpPr>
          <a:xfrm>
            <a:off x="2970213" y="2268791"/>
            <a:ext cx="1442559" cy="1236500"/>
            <a:chOff x="2168188" y="3700491"/>
            <a:chExt cx="742752" cy="798379"/>
          </a:xfrm>
        </p:grpSpPr>
        <p:sp>
          <p:nvSpPr>
            <p:cNvPr id="44" name="Google Shape;1609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rgbClr val="00B0F0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0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11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12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13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4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5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chemeClr val="bg1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6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7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8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160284" y="1181259"/>
            <a:ext cx="4357391" cy="79609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cốc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nóng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lấy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cốc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nguội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đỏi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dạng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6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37590" y="3514016"/>
            <a:ext cx="156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nóng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82914" y="3504580"/>
            <a:ext cx="156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b="1" dirty="0" smtClean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lạnh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9837" y="3957898"/>
            <a:ext cx="4509005" cy="1108803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17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tượng</a:t>
            </a:r>
            <a:r>
              <a:rPr lang="en-US" sz="17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: </a:t>
            </a:r>
          </a:p>
          <a:p>
            <a:pPr algn="just"/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nóng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giãn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nhẹ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Bỏ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nguội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dây</a:t>
            </a:r>
            <a:r>
              <a:rPr lang="en-US" sz="17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dạng</a:t>
            </a:r>
            <a:r>
              <a:rPr lang="en-US" sz="17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ban </a:t>
            </a:r>
            <a:r>
              <a:rPr lang="en-US" sz="17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đầu</a:t>
            </a:r>
            <a:endParaRPr lang="en-US" sz="17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818133" y="2202166"/>
            <a:ext cx="4206015" cy="59732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cục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gôm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su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)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cốc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xăng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ượng</a:t>
            </a:r>
            <a:r>
              <a:rPr lang="en-US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xảy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ra.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59" name="Google Shape;1608;p51"/>
          <p:cNvGrpSpPr/>
          <p:nvPr/>
        </p:nvGrpSpPr>
        <p:grpSpPr>
          <a:xfrm>
            <a:off x="4872523" y="2996253"/>
            <a:ext cx="1204023" cy="1429403"/>
            <a:chOff x="2168188" y="3700491"/>
            <a:chExt cx="742752" cy="798379"/>
          </a:xfrm>
        </p:grpSpPr>
        <p:sp>
          <p:nvSpPr>
            <p:cNvPr id="60" name="Google Shape;1609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rgbClr val="00D2EE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0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1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2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3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4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rgbClr val="DDF0FA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5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rgbClr val="00D2EE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6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7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18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rgbClr val="56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4700424" y="4504779"/>
            <a:ext cx="172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Ngâm</a:t>
            </a:r>
            <a:r>
              <a:rPr lang="en-US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cục</a:t>
            </a:r>
            <a:r>
              <a:rPr lang="en-US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gôm</a:t>
            </a:r>
            <a:r>
              <a:rPr lang="en-US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cốc</a:t>
            </a:r>
            <a:r>
              <a:rPr lang="en-US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ựng</a:t>
            </a:r>
            <a:r>
              <a:rPr lang="en-US" dirty="0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xăng</a:t>
            </a:r>
            <a:endParaRPr lang="en-US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544019" y="3633659"/>
            <a:ext cx="2548062" cy="56765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Cục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gôm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TAN DẦN </a:t>
            </a:r>
          </a:p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xăng</a:t>
            </a:r>
            <a:r>
              <a:rPr lang="en-US" sz="1600" b="1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00841" y="-22177"/>
            <a:ext cx="4523307" cy="1743354"/>
            <a:chOff x="4485851" y="1274560"/>
            <a:chExt cx="4523307" cy="1743354"/>
          </a:xfrm>
        </p:grpSpPr>
        <p:grpSp>
          <p:nvGrpSpPr>
            <p:cNvPr id="73" name="Group 72"/>
            <p:cNvGrpSpPr/>
            <p:nvPr/>
          </p:nvGrpSpPr>
          <p:grpSpPr>
            <a:xfrm>
              <a:off x="4889324" y="1780427"/>
              <a:ext cx="4119834" cy="1237487"/>
              <a:chOff x="1227908" y="1234984"/>
              <a:chExt cx="7354389" cy="2050972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1227908" y="1234984"/>
                <a:ext cx="7354389" cy="205097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1476104" y="1449628"/>
                <a:ext cx="6871063" cy="1604737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  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Ngâm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dây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buộc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tóc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bằng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nhựa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bị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giãn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vào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n</a:t>
                </a:r>
                <a:r>
                  <a:rPr lang="vi-VN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ước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nóng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dây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buộc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tóc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trở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lại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kích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th</a:t>
                </a:r>
                <a:r>
                  <a:rPr lang="vi-VN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ước</a:t>
                </a:r>
                <a:r>
                  <a:rPr lang="en-US" sz="160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 ban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đầu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#9Slide03 Arima Madurai Black" panose="00000A00000000000000" pitchFamily="2" charset="0"/>
                  </a:rPr>
                  <a:t>.</a:t>
                </a:r>
              </a:p>
            </p:txBody>
          </p:sp>
        </p:grpSp>
        <p:pic>
          <p:nvPicPr>
            <p:cNvPr id="76" name="Picture 8" descr="Bóng đèn, Thiết kế biểu tượng, Bóng đèn sợi đốt, Đổi mới, Biểu tượng, Công  nghệ, Đường dây, Truyền thông png | Klipartz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851" y="1274560"/>
              <a:ext cx="1219597" cy="1219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Rubber Anime Animation Eraser Cartoon Hand Drawn, Eraser Clipart,  Stationery, Decorative Drawing PNG Transparent Image and Clipart for Free 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0" y="3858018"/>
            <a:ext cx="547678" cy="5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ây thun bản lớn, dây chun vòng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35" y="2876097"/>
            <a:ext cx="683897" cy="6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Dây thun bản lớn, dây chun vòng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01" y="2879023"/>
            <a:ext cx="683897" cy="6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Tuyệt chiêu biến chun buộc tóc cũ giãn thành y như mớ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14" y="2065446"/>
            <a:ext cx="3902928" cy="24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973492" y="3758138"/>
            <a:ext cx="452818" cy="199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7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4" grpId="0" animBg="1"/>
      <p:bldP spid="55" grpId="0"/>
      <p:bldP spid="56" grpId="0"/>
      <p:bldP spid="57" grpId="0" animBg="1"/>
      <p:bldP spid="58" grpId="0" animBg="1"/>
      <p:bldP spid="70" grpId="0"/>
      <p:bldP spid="71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entagon 24"/>
          <p:cNvSpPr/>
          <p:nvPr/>
        </p:nvSpPr>
        <p:spPr>
          <a:xfrm>
            <a:off x="-1" y="262966"/>
            <a:ext cx="4021157" cy="39258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 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Khảo</a:t>
            </a:r>
            <a:r>
              <a:rPr lang="en-US" sz="1800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1800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800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endParaRPr lang="en-US" sz="1800" dirty="0">
              <a:solidFill>
                <a:srgbClr val="0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9230" y="998009"/>
            <a:ext cx="4704383" cy="181266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có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đàn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hồi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tốt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ít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biến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đổi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khi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gặp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nóng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hay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lạnh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tuy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nhiên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nếu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độ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quá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sẽ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làm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chảy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ra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mất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tính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đàn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hồi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),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nhiệt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cách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điện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ít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bị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ăn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mòn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không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tan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trong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n</a:t>
            </a:r>
            <a:r>
              <a:rPr lang="vi-VN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ước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tan 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</a:t>
            </a:r>
            <a:r>
              <a:rPr lang="vi-VN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ượ</a:t>
            </a:r>
            <a:r>
              <a:rPr lang="en-US" sz="1600" b="1" dirty="0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 </a:t>
            </a:r>
            <a:r>
              <a:rPr lang="en-US" sz="1600" b="1" dirty="0" err="1" smtClean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trong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dầu</a:t>
            </a:r>
            <a:r>
              <a:rPr lang="en-US" sz="1600" b="1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93613" y="3131443"/>
            <a:ext cx="4210050" cy="1472567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Ứng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dụng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: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lốp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xe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quả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bóng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cao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su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kéo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co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giãn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tập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thể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thao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chun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(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dây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thun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cột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đôt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),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chi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tiết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của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đồ</a:t>
            </a:r>
            <a:r>
              <a:rPr lang="en-US" sz="1700" b="1" dirty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điện</a:t>
            </a:r>
            <a:r>
              <a:rPr lang="en-US" sz="1700" b="1" dirty="0" smtClean="0">
                <a:solidFill>
                  <a:srgbClr val="C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.</a:t>
            </a:r>
            <a:endParaRPr lang="en-US" sz="1700" b="1" dirty="0">
              <a:solidFill>
                <a:srgbClr val="C00000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Bảng giá lốp xe tải SRC Sao Vàng 06/2021, lắp đặt Hà Đ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1" y="3131443"/>
            <a:ext cx="876804" cy="13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ây kháng lực Power Band Medium 394003-UFC - Trung Bình - 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13" y="875186"/>
            <a:ext cx="1940302" cy="19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ỏ dây đề - Fx Bike 225 Hoàng Hoa Thám- Ba Đình-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65" y="3153140"/>
            <a:ext cx="1407207" cy="12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ây Thun Cột Đồ Loại Trung Phi 35m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17874" b="10127"/>
          <a:stretch/>
        </p:blipFill>
        <p:spPr bwMode="auto">
          <a:xfrm>
            <a:off x="2957517" y="3153140"/>
            <a:ext cx="1707526" cy="12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chọn bóng tập Yoga chi tiết, phù hợp nhất cho người M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00" y="830420"/>
            <a:ext cx="2455954" cy="202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525994" y="271245"/>
            <a:ext cx="70039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#9Slide03 BoosterNextFYBlack" panose="02000A03000000020004" pitchFamily="2" charset="0"/>
              </a:rPr>
              <a:t>2. MỘT </a:t>
            </a:r>
            <a:r>
              <a:rPr lang="en-US" sz="2600" dirty="0">
                <a:latin typeface="#9Slide03 BoosterNextFYBlack" panose="02000A03000000020004" pitchFamily="2" charset="0"/>
              </a:rPr>
              <a:t>SỐ TÍNH CHẤT VÀ </a:t>
            </a:r>
            <a:endParaRPr lang="en-US" sz="2600" dirty="0" smtClean="0">
              <a:latin typeface="#9Slide03 BoosterNextFYBlack" panose="02000A03000000020004" pitchFamily="2" charset="0"/>
            </a:endParaRPr>
          </a:p>
          <a:p>
            <a:pPr algn="ctr"/>
            <a:r>
              <a:rPr lang="en-US" sz="2600" dirty="0" smtClean="0">
                <a:latin typeface="#9Slide03 BoosterNextFYBlack" panose="02000A03000000020004" pitchFamily="2" charset="0"/>
              </a:rPr>
              <a:t>ỨNG </a:t>
            </a:r>
            <a:r>
              <a:rPr lang="en-US" sz="2600" dirty="0">
                <a:latin typeface="#9Slide03 BoosterNextFYBlack" panose="02000A03000000020004" pitchFamily="2" charset="0"/>
              </a:rPr>
              <a:t>DỤNG CỦA VẬT LIỆU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225707"/>
            <a:ext cx="5716131" cy="45719"/>
            <a:chOff x="0" y="911503"/>
            <a:chExt cx="2739712" cy="45719"/>
          </a:xfrm>
        </p:grpSpPr>
        <p:cxnSp>
          <p:nvCxnSpPr>
            <p:cNvPr id="21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927100"/>
              <a:ext cx="2717799" cy="1452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717799" y="911503"/>
              <a:ext cx="21913" cy="45719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1125520"/>
            <a:ext cx="5716131" cy="45720"/>
            <a:chOff x="0" y="861691"/>
            <a:chExt cx="5716131" cy="4572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861692"/>
              <a:ext cx="5716131" cy="45719"/>
              <a:chOff x="0" y="911503"/>
              <a:chExt cx="2739712" cy="45719"/>
            </a:xfrm>
          </p:grpSpPr>
          <p:cxnSp>
            <p:nvCxnSpPr>
              <p:cNvPr id="4" name="直接连接符 15">
                <a:extLst>
                  <a:ext uri="{FF2B5EF4-FFF2-40B4-BE49-F238E27FC236}">
                    <a16:creationId xmlns:a16="http://schemas.microsoft.com/office/drawing/2014/main" id="{F22AACA2-8D4F-4D0B-B897-00B6450593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927100"/>
                <a:ext cx="2717799" cy="14527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2717799" y="911503"/>
                <a:ext cx="21913" cy="4571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2652558" y="861691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0" y="1289661"/>
            <a:ext cx="1375479" cy="139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227908" y="1297103"/>
            <a:ext cx="7783087" cy="3341399"/>
            <a:chOff x="1227908" y="1234984"/>
            <a:chExt cx="7354389" cy="3337016"/>
          </a:xfrm>
        </p:grpSpPr>
        <p:sp>
          <p:nvSpPr>
            <p:cNvPr id="14" name="Rounded Rectangle 13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76103" y="1449626"/>
              <a:ext cx="6871063" cy="2926431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Mỗi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loại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đều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tính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chất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riêng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ví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dụ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: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bằng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kim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loại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tính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điện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dễ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gỉ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nhựa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thủy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tinh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điện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gỉ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Vật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liệu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bằng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cao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su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điện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dẫn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nhiệt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tính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đàn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hồi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biến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đổi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khi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gặp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nóng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hay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lạnh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không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tan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trong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n</a:t>
              </a:r>
              <a:r>
                <a:rPr lang="vi-VN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tan 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đ</a:t>
              </a:r>
              <a:r>
                <a:rPr lang="vi-VN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ượ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c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xi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măng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ít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ăn</a:t>
              </a:r>
              <a:r>
                <a:rPr lang="en-US" sz="2000" dirty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mòn</a:t>
              </a:r>
              <a:r>
                <a:rPr lang="en-US" sz="2000" dirty="0" smtClean="0">
                  <a:solidFill>
                    <a:srgbClr val="000000"/>
                  </a:solidFill>
                  <a:latin typeface="Muli" panose="00000500000000000000" pitchFamily="2" charset="-93"/>
                  <a:cs typeface="#9Slide03 Arima Madurai Black" panose="00000A00000000000000" pitchFamily="2" charset="0"/>
                </a:rPr>
                <a:t>.</a:t>
              </a:r>
              <a:endParaRPr lang="en-US" sz="2000" dirty="0">
                <a:solidFill>
                  <a:srgbClr val="000000"/>
                </a:solidFill>
                <a:latin typeface="Muli" panose="00000500000000000000" pitchFamily="2" charset="-93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4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03" y="872063"/>
            <a:ext cx="4072150" cy="4072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914" y="609600"/>
            <a:ext cx="5116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#9Slide03 IcielPanton Black" panose="00000A00000000000000" pitchFamily="2" charset="0"/>
              </a:rPr>
              <a:t>NHIỆM VỤ VỀ NHÀ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2059" y="1390615"/>
            <a:ext cx="4670944" cy="2876987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Chép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vở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thuộc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11.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r>
              <a:rPr lang="en-US" sz="20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“TỰ HỌC” </a:t>
            </a:r>
            <a:r>
              <a:rPr lang="en-US" sz="20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tuần</a:t>
            </a:r>
            <a:r>
              <a:rPr lang="en-US" sz="20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SGK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TỰ HỌC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nộp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LMS. </a:t>
            </a:r>
            <a:r>
              <a:rPr lang="en-US" sz="2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chót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22/10/2021 (</a:t>
            </a:r>
            <a:r>
              <a:rPr lang="en-US" sz="2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00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6)</a:t>
            </a:r>
            <a:endParaRPr lang="en-US" sz="2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uyên vật liệu (Materials) và cung ứng nguyên vật liệu (Supply of  materials) là gì? | Việt Nam Mớ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r="1034"/>
          <a:stretch/>
        </p:blipFill>
        <p:spPr bwMode="auto">
          <a:xfrm>
            <a:off x="1168400" y="1625600"/>
            <a:ext cx="70612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236;p32"/>
          <p:cNvSpPr txBox="1">
            <a:spLocks noGrp="1"/>
          </p:cNvSpPr>
          <p:nvPr>
            <p:ph type="title"/>
          </p:nvPr>
        </p:nvSpPr>
        <p:spPr>
          <a:xfrm>
            <a:off x="480784" y="879599"/>
            <a:ext cx="8567058" cy="746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chemeClr val="tx1"/>
                </a:solidFill>
                <a:latin typeface="#9Slide07 SFU Rhythm" panose="00000400000000000000" pitchFamily="2" charset="-93"/>
              </a:rPr>
              <a:t>MỘT </a:t>
            </a:r>
            <a:r>
              <a:rPr lang="en-US" sz="4000" dirty="0">
                <a:solidFill>
                  <a:schemeClr val="tx1"/>
                </a:solidFill>
                <a:latin typeface="#9Slide07 SFU Rhythm" panose="00000400000000000000" pitchFamily="2" charset="-93"/>
              </a:rPr>
              <a:t>SỐ VẬT LIỆU THÔNG DỤNG</a:t>
            </a:r>
            <a:endParaRPr sz="4000" dirty="0">
              <a:solidFill>
                <a:schemeClr val="tx1"/>
              </a:solidFill>
              <a:latin typeface="#9Slide07 SFU Rhythm" panose="00000400000000000000" pitchFamily="2" charset="-9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556" y="183433"/>
            <a:ext cx="3422887" cy="646331"/>
          </a:xfrm>
          <a:prstGeom prst="rect">
            <a:avLst/>
          </a:prstGeom>
          <a:solidFill>
            <a:schemeClr val="lt1"/>
          </a:solidFill>
          <a:ln w="28575">
            <a:solidFill>
              <a:schemeClr val="bg2">
                <a:alpha val="97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 11</a:t>
            </a:r>
            <a:endParaRPr lang="en-US" sz="36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349724" y="366791"/>
            <a:ext cx="65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1.MỘT </a:t>
            </a:r>
            <a:r>
              <a:rPr lang="en-US" sz="28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SỐ VẬT LIỆU THÔNG DỤNG</a:t>
            </a:r>
          </a:p>
        </p:txBody>
      </p:sp>
      <p:pic>
        <p:nvPicPr>
          <p:cNvPr id="10244" name="Picture 4" descr="Free Web User Icon of Colored Outline style - Available in SVG, PNG, EPS,  AI &amp;amp; Icon fo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8" y="1127545"/>
            <a:ext cx="1303697" cy="13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25023" y="928107"/>
            <a:ext cx="7330842" cy="15031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Học</a:t>
            </a:r>
            <a:r>
              <a:rPr lang="en-US" sz="20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sinh</a:t>
            </a:r>
            <a:r>
              <a:rPr lang="en-US" sz="20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có</a:t>
            </a:r>
            <a:r>
              <a:rPr lang="en-US" sz="20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 2 </a:t>
            </a:r>
            <a:r>
              <a:rPr lang="en-US" sz="2000" dirty="0" err="1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phút</a:t>
            </a:r>
            <a:r>
              <a:rPr lang="en-US" sz="2000" dirty="0" smtClean="0">
                <a:latin typeface="Muli" panose="00000500000000000000" pitchFamily="2" charset="-93"/>
                <a:cs typeface="#9Slide03 Arima Madurai Black" panose="00000A00000000000000" pitchFamily="2" charset="0"/>
              </a:rPr>
              <a:t>: </a:t>
            </a:r>
          </a:p>
          <a:p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-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Liệt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kê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lọai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trong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cuộc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sống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các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loại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đồ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hoặc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công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trình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xây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dựng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đ</a:t>
            </a:r>
            <a:r>
              <a:rPr lang="vi-VN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ượ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làm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từ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loại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liệu</a:t>
            </a:r>
            <a:r>
              <a:rPr lang="en-US" sz="2000" dirty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đó</a:t>
            </a:r>
            <a:endParaRPr lang="en-US" sz="2000" dirty="0" smtClean="0">
              <a:solidFill>
                <a:schemeClr val="accent3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  <a:p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-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Viết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phương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án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vào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giấy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và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phát</a:t>
            </a:r>
            <a:r>
              <a:rPr lang="en-US" sz="2000" dirty="0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biểu</a:t>
            </a:r>
            <a:endParaRPr lang="en-US" sz="2000" dirty="0">
              <a:solidFill>
                <a:schemeClr val="accent3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697897"/>
            <a:ext cx="4054929" cy="222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6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517793" y="304948"/>
            <a:ext cx="690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#9Slide03 BoosterNextFYBlack" panose="02000A03000000020004" pitchFamily="2" charset="0"/>
              </a:rPr>
              <a:t>1.MỘT </a:t>
            </a:r>
            <a:r>
              <a:rPr lang="en-US" sz="2800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SỐ VẬT LIỆU THÔNG DỤNG</a:t>
            </a:r>
          </a:p>
        </p:txBody>
      </p:sp>
      <p:pic>
        <p:nvPicPr>
          <p:cNvPr id="13" name="Picture 4" descr="1 bao xi măng bao nhiêu kg và những điều cần biết về xi mă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4"/>
          <a:stretch/>
        </p:blipFill>
        <p:spPr bwMode="auto">
          <a:xfrm>
            <a:off x="392692" y="1091223"/>
            <a:ext cx="2408926" cy="1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ặc điểm Của Sắt Là Gì? Nó Có Công Dụng Gì Trong Cuộc Số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93982"/>
            <a:ext cx="2408926" cy="15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87517" y="2603130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#9Slide03 BoosterNextFYBlack" panose="02000A03000000020004" pitchFamily="2" charset="0"/>
              </a:rPr>
              <a:t>Xi </a:t>
            </a:r>
            <a:r>
              <a:rPr lang="en-US" sz="1800" dirty="0" err="1" smtClean="0">
                <a:latin typeface="#9Slide03 BoosterNextFYBlack" panose="02000A03000000020004" pitchFamily="2" charset="0"/>
              </a:rPr>
              <a:t>măng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  <p:pic>
        <p:nvPicPr>
          <p:cNvPr id="16" name="Picture 4" descr="Giải đáp thắc mắc đất sét là gì, ứng dụng làm gốm sứ ra sao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 r="14385" b="12588"/>
          <a:stretch/>
        </p:blipFill>
        <p:spPr bwMode="auto">
          <a:xfrm>
            <a:off x="3245709" y="1091223"/>
            <a:ext cx="2396045" cy="1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3195833" y="2993982"/>
            <a:ext cx="2396045" cy="15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ủ tục xuất nhập khẩu gỗ mới nhất theo NĐ 1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00" y="1069988"/>
            <a:ext cx="2568953" cy="14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Giá mủ cao su Bình Phước cập nhật hàng ngày | G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Giá cao su hôm nay 7/4: Nhật Bản, Trung Quốc quay đầu giảm, giá dầu đang  gây áp lực lên giá cao s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00" y="2993982"/>
            <a:ext cx="2590845" cy="15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634092" y="2603130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#9Slide03 BoosterNextFYBlack" panose="02000A03000000020004" pitchFamily="2" charset="0"/>
              </a:rPr>
              <a:t>Đất</a:t>
            </a:r>
            <a:r>
              <a:rPr lang="en-US" sz="1800" dirty="0">
                <a:latin typeface="#9Slide03 BoosterNextFYBlack" panose="02000A03000000020004" pitchFamily="2" charset="0"/>
              </a:rPr>
              <a:t> </a:t>
            </a:r>
            <a:r>
              <a:rPr lang="en-US" sz="1800" dirty="0" err="1">
                <a:latin typeface="#9Slide03 BoosterNextFYBlack" panose="02000A03000000020004" pitchFamily="2" charset="0"/>
              </a:rPr>
              <a:t>sét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09345" y="2613747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#9Slide03 BoosterNextFYBlack" panose="02000A03000000020004" pitchFamily="2" charset="0"/>
              </a:rPr>
              <a:t>Gỗ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7517" y="4613865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#9Slide03 BoosterNextFYBlack" panose="02000A03000000020004" pitchFamily="2" charset="0"/>
              </a:rPr>
              <a:t>Sắt</a:t>
            </a:r>
            <a:r>
              <a:rPr lang="en-US" sz="1800" dirty="0">
                <a:latin typeface="#9Slide03 BoosterNextFYBlack" panose="02000A03000000020004" pitchFamily="2" charset="0"/>
              </a:rPr>
              <a:t>, </a:t>
            </a:r>
            <a:r>
              <a:rPr lang="en-US" sz="1800" dirty="0" err="1">
                <a:latin typeface="#9Slide03 BoosterNextFYBlack" panose="02000A03000000020004" pitchFamily="2" charset="0"/>
              </a:rPr>
              <a:t>thép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76625" y="4613864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#9Slide03 BoosterNextFYBlack" panose="02000A03000000020004" pitchFamily="2" charset="0"/>
              </a:rPr>
              <a:t>Thủy</a:t>
            </a:r>
            <a:r>
              <a:rPr lang="en-US" sz="1800" dirty="0" smtClean="0">
                <a:latin typeface="#9Slide03 BoosterNextFYBlack" panose="02000A03000000020004" pitchFamily="2" charset="0"/>
              </a:rPr>
              <a:t> </a:t>
            </a:r>
            <a:r>
              <a:rPr lang="en-US" sz="1800" dirty="0" err="1" smtClean="0">
                <a:latin typeface="#9Slide03 BoosterNextFYBlack" panose="02000A03000000020004" pitchFamily="2" charset="0"/>
              </a:rPr>
              <a:t>tinh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9345" y="4613864"/>
            <a:ext cx="1619277" cy="321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atin typeface="#9Slide03 BoosterNextFYBlack" panose="02000A03000000020004" pitchFamily="2" charset="0"/>
              </a:rPr>
              <a:t>Cao </a:t>
            </a:r>
            <a:r>
              <a:rPr lang="en-US" sz="1800" dirty="0" err="1" smtClean="0">
                <a:latin typeface="#9Slide03 BoosterNextFYBlack" panose="02000A03000000020004" pitchFamily="2" charset="0"/>
              </a:rPr>
              <a:t>su</a:t>
            </a:r>
            <a:endParaRPr lang="en-US" sz="1800" dirty="0"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oại xi măng cao cấp nhất hiện nay - Lâm Hoàng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4" y="1095036"/>
            <a:ext cx="2087461" cy="141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bao xi măng bao nhiêu kg và những điều cần biết về xi mă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4"/>
          <a:stretch/>
        </p:blipFill>
        <p:spPr bwMode="auto">
          <a:xfrm>
            <a:off x="169239" y="2730015"/>
            <a:ext cx="2087462" cy="13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404480" y="562802"/>
            <a:ext cx="0" cy="388205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2780" y="4228243"/>
            <a:ext cx="1619277" cy="430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#9Slide03 BoosterNextFYBlack" panose="02000A03000000020004" pitchFamily="2" charset="0"/>
              </a:rPr>
              <a:t>Xi </a:t>
            </a:r>
            <a:r>
              <a:rPr lang="en-US" sz="2000" dirty="0" err="1" smtClean="0">
                <a:latin typeface="#9Slide03 BoosterNextFYBlack" panose="02000A03000000020004" pitchFamily="2" charset="0"/>
              </a:rPr>
              <a:t>măng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412" y="562802"/>
            <a:ext cx="199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VẬT LIỆU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6295" y="590745"/>
            <a:ext cx="651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CÁC ĐỒ VẬT HOẶC CÔNG TRÌNH XÂY </a:t>
            </a:r>
            <a:r>
              <a:rPr lang="en-US" sz="2200" dirty="0" smtClean="0">
                <a:solidFill>
                  <a:schemeClr val="tx1"/>
                </a:solidFill>
                <a:latin typeface="#9Slide03 BoosterNextFYBlack" panose="02000A03000000020004" pitchFamily="2" charset="0"/>
              </a:rPr>
              <a:t>DỰNG</a:t>
            </a:r>
            <a:endParaRPr lang="en-US" sz="2200" dirty="0">
              <a:solidFill>
                <a:schemeClr val="tx1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30" name="Picture 6" descr="Nhà cấp 4 3 phòng ngủ mái thái 12x10 đẹp tại Thái Bình NDNC47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1545" r="6342" b="14482"/>
          <a:stretch/>
        </p:blipFill>
        <p:spPr bwMode="auto">
          <a:xfrm>
            <a:off x="2516295" y="1088115"/>
            <a:ext cx="2170144" cy="1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ượng đài mẹ Việt Nam 411 tỷ đồng ở Quảng Nam - Vn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4"/>
          <a:stretch/>
        </p:blipFill>
        <p:spPr bwMode="auto">
          <a:xfrm>
            <a:off x="4798253" y="1074159"/>
            <a:ext cx="2080603" cy="1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ột ngôi chùa xây dựng gần 40 cây cầu nông thô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5351" b="8565"/>
          <a:stretch/>
        </p:blipFill>
        <p:spPr bwMode="auto">
          <a:xfrm>
            <a:off x="5805480" y="2888499"/>
            <a:ext cx="2123747" cy="1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ướng Dẫn Thi Công Mặt Đường Bê Tông Xi Măng Chi Tiết Nhất | CÔNG TY XÂY  DỰNG NHẤT Đ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75" y="2888499"/>
            <a:ext cx="2170144" cy="1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áo giá chậu xi măng trò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65" y="1064920"/>
            <a:ext cx="2186835" cy="1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695838" y="2475122"/>
            <a:ext cx="164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Nhà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cửa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0844" y="2475122"/>
            <a:ext cx="164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</a:t>
            </a:r>
            <a:r>
              <a:rPr lang="vi-VN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ượng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đài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48522" y="2475122"/>
            <a:ext cx="164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Chậu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cây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9359" y="4298701"/>
            <a:ext cx="194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</a:t>
            </a:r>
            <a:r>
              <a:rPr lang="vi-VN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ường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bê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tông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5103" y="4289217"/>
            <a:ext cx="194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Cầu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3390944" y="-1625522"/>
            <a:ext cx="27943" cy="4536794"/>
          </a:xfrm>
          <a:prstGeom prst="bentConnector3">
            <a:avLst>
              <a:gd name="adj1" fmla="val -1472576"/>
            </a:avLst>
          </a:prstGeom>
          <a:ln w="53975" cmpd="sng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5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327479" y="601762"/>
            <a:ext cx="0" cy="388205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0207" y="4239260"/>
            <a:ext cx="1619277" cy="430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3 BoosterNextFYBlack" panose="02000A03000000020004" pitchFamily="2" charset="0"/>
              </a:rPr>
              <a:t>Sắt</a:t>
            </a:r>
            <a:r>
              <a:rPr lang="en-US" sz="2000" dirty="0">
                <a:latin typeface="#9Slide03 BoosterNextFYBlack" panose="02000A03000000020004" pitchFamily="2" charset="0"/>
              </a:rPr>
              <a:t> </a:t>
            </a:r>
            <a:r>
              <a:rPr lang="en-US" sz="2000" dirty="0" err="1">
                <a:latin typeface="#9Slide03 BoosterNextFYBlack" panose="02000A03000000020004" pitchFamily="2" charset="0"/>
              </a:rPr>
              <a:t>thép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839" y="573819"/>
            <a:ext cx="199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VẬT LIỆU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3722" y="601762"/>
            <a:ext cx="651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CÁC ĐỒ VẬT HOẶC CÔNG TRÌNH XÂY </a:t>
            </a:r>
            <a:r>
              <a:rPr lang="en-US" sz="2200" dirty="0" smtClean="0">
                <a:solidFill>
                  <a:schemeClr val="tx1"/>
                </a:solidFill>
                <a:latin typeface="#9Slide03 BoosterNextFYBlack" panose="02000A03000000020004" pitchFamily="2" charset="0"/>
              </a:rPr>
              <a:t>DỰNG</a:t>
            </a:r>
            <a:endParaRPr lang="en-US" sz="2200" dirty="0">
              <a:solidFill>
                <a:schemeClr val="tx1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87699" y="2486139"/>
            <a:ext cx="1893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Thép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xây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dựng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28271" y="2486139"/>
            <a:ext cx="164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Vòi</a:t>
            </a:r>
            <a:r>
              <a:rPr lang="en-US" sz="16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inox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26287" y="2473487"/>
            <a:ext cx="1641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Xe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đạp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4512" y="4314535"/>
            <a:ext cx="194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Kéo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kìm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2530" y="4300234"/>
            <a:ext cx="194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Xẻng</a:t>
            </a:r>
            <a:r>
              <a:rPr lang="en-US" sz="16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cuốc</a:t>
            </a:r>
            <a:endParaRPr lang="en-US" sz="16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2050" name="Picture 2" descr="Đặc điểm Của Sắt Là Gì? Nó Có Công Dụng Gì Trong Cuộc Số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9" y="1112603"/>
            <a:ext cx="2064105" cy="13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ắt Thép Việt Nh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9" y="2747954"/>
            <a:ext cx="2064105" cy="13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ếng bánh” 19.100 tỷ thép xây dựng từ đầu tư công, Hòa Phát sẽ chiếm bao  nhiêu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/>
        </p:blipFill>
        <p:spPr bwMode="auto">
          <a:xfrm>
            <a:off x="2427007" y="1112603"/>
            <a:ext cx="2139943" cy="135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òi nước rửa chén inox 304 cao cấp 02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 b="8517"/>
          <a:stretch/>
        </p:blipFill>
        <p:spPr bwMode="auto">
          <a:xfrm>
            <a:off x="4771297" y="1139617"/>
            <a:ext cx="1955766" cy="13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Xe đạp thể thao học sinh GLX CT9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 bwMode="auto">
          <a:xfrm>
            <a:off x="6934592" y="1139618"/>
            <a:ext cx="2070047" cy="1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hopee Việt Nam | Mua và Bán Trên Ứng Dụng Di Động Hoặc Websi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" b="15534"/>
          <a:stretch/>
        </p:blipFill>
        <p:spPr bwMode="auto">
          <a:xfrm>
            <a:off x="5902423" y="2805160"/>
            <a:ext cx="2110034" cy="14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ộ 4 kìm cạp kéo thép trắng | Shopee Việt N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9"/>
          <a:stretch/>
        </p:blipFill>
        <p:spPr bwMode="auto">
          <a:xfrm>
            <a:off x="3129012" y="2806103"/>
            <a:ext cx="2229624" cy="14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Elbow Connector 31"/>
          <p:cNvCxnSpPr/>
          <p:nvPr/>
        </p:nvCxnSpPr>
        <p:spPr>
          <a:xfrm rot="16200000" flipH="1">
            <a:off x="3390944" y="-1625522"/>
            <a:ext cx="27943" cy="4536794"/>
          </a:xfrm>
          <a:prstGeom prst="bentConnector3">
            <a:avLst>
              <a:gd name="adj1" fmla="val -1472576"/>
            </a:avLst>
          </a:prstGeom>
          <a:ln w="53975" cmpd="sng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2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63002" y="656846"/>
            <a:ext cx="0" cy="388205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5730" y="4294344"/>
            <a:ext cx="1619277" cy="430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3 BoosterNextFYBlack" panose="02000A03000000020004" pitchFamily="2" charset="0"/>
              </a:rPr>
              <a:t>Đất</a:t>
            </a:r>
            <a:r>
              <a:rPr lang="en-US" sz="2000" dirty="0">
                <a:latin typeface="#9Slide03 BoosterNextFYBlack" panose="02000A03000000020004" pitchFamily="2" charset="0"/>
              </a:rPr>
              <a:t> </a:t>
            </a:r>
            <a:r>
              <a:rPr lang="en-US" sz="2000" dirty="0" err="1" smtClean="0">
                <a:latin typeface="#9Slide03 BoosterNextFYBlack" panose="02000A03000000020004" pitchFamily="2" charset="0"/>
              </a:rPr>
              <a:t>sét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362" y="628903"/>
            <a:ext cx="199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VẬT LIỆU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29245" y="656846"/>
            <a:ext cx="651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CÁC ĐỒ VẬT HOẶC CÔNG TRÌNH XÂY </a:t>
            </a:r>
            <a:r>
              <a:rPr lang="en-US" sz="2200" dirty="0" smtClean="0">
                <a:solidFill>
                  <a:schemeClr val="tx1"/>
                </a:solidFill>
                <a:latin typeface="#9Slide03 BoosterNextFYBlack" panose="02000A03000000020004" pitchFamily="2" charset="0"/>
              </a:rPr>
              <a:t>DỰNG</a:t>
            </a:r>
            <a:endParaRPr lang="en-US" sz="2200" dirty="0">
              <a:solidFill>
                <a:schemeClr val="tx1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2473" y="4112341"/>
            <a:ext cx="194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Bình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gốm</a:t>
            </a:r>
            <a:endParaRPr lang="en-US" sz="18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42571" y="4125067"/>
            <a:ext cx="194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Đất</a:t>
            </a:r>
            <a:r>
              <a:rPr lang="en-US" sz="18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nặn</a:t>
            </a:r>
            <a:endParaRPr lang="en-US" sz="18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Bắt quả tang khai thác, vận chuyển đất sét trái ph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" y="1162798"/>
            <a:ext cx="2138520" cy="14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ải đáp thắc mắc đất sét là gì, ứng dụng làm gốm sứ ra sao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 r="14385" b="12588"/>
          <a:stretch/>
        </p:blipFill>
        <p:spPr bwMode="auto">
          <a:xfrm>
            <a:off x="0" y="2722791"/>
            <a:ext cx="2163475" cy="148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Đất nặn hộp giấy 10 màu neon SK-BX10N - BITEXSH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2884" r="16078" b="1203"/>
          <a:stretch/>
        </p:blipFill>
        <p:spPr bwMode="auto">
          <a:xfrm>
            <a:off x="6727152" y="1307928"/>
            <a:ext cx="2059543" cy="27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ình Cắm Hoa Đất Nung Gốm Sứ Bát Tràng • Sài Gòn Hoa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49" y="1349356"/>
            <a:ext cx="1947327" cy="26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ạch Tuynel là gì? Có nên dùng gạch Tuynel xây nhà không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8"/>
          <a:stretch/>
        </p:blipFill>
        <p:spPr bwMode="auto">
          <a:xfrm>
            <a:off x="2337288" y="1349356"/>
            <a:ext cx="2165185" cy="26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492859" y="4112341"/>
            <a:ext cx="194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Gạch</a:t>
            </a:r>
            <a:r>
              <a:rPr lang="en-US" sz="18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nung</a:t>
            </a:r>
            <a:endParaRPr lang="en-US" sz="18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16200000" flipH="1">
            <a:off x="3390944" y="-1625522"/>
            <a:ext cx="27943" cy="4536794"/>
          </a:xfrm>
          <a:prstGeom prst="bentConnector3">
            <a:avLst>
              <a:gd name="adj1" fmla="val -1472576"/>
            </a:avLst>
          </a:prstGeom>
          <a:ln w="53975" cmpd="sng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  <p:bldP spid="31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51611" y="656847"/>
            <a:ext cx="0" cy="3882050"/>
          </a:xfrm>
          <a:prstGeom prst="line">
            <a:avLst/>
          </a:prstGeom>
          <a:ln w="2540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6732" y="4294345"/>
            <a:ext cx="1619277" cy="430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3 BoosterNextFYBlack" panose="02000A03000000020004" pitchFamily="2" charset="0"/>
              </a:rPr>
              <a:t>Thủy</a:t>
            </a:r>
            <a:r>
              <a:rPr lang="en-US" sz="2000" dirty="0" smtClean="0">
                <a:latin typeface="#9Slide03 BoosterNextFYBlack" panose="02000A03000000020004" pitchFamily="2" charset="0"/>
              </a:rPr>
              <a:t> </a:t>
            </a:r>
            <a:r>
              <a:rPr lang="en-US" sz="2000" dirty="0" err="1" smtClean="0">
                <a:latin typeface="#9Slide03 BoosterNextFYBlack" panose="02000A03000000020004" pitchFamily="2" charset="0"/>
              </a:rPr>
              <a:t>tinh</a:t>
            </a:r>
            <a:endParaRPr lang="en-US" sz="2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971" y="628904"/>
            <a:ext cx="199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VẬT LIỆU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7854" y="656847"/>
            <a:ext cx="6510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CÁC ĐỒ VẬT HOẶC CÔNG TRÌNH XÂY </a:t>
            </a:r>
            <a:r>
              <a:rPr lang="en-US" sz="2200" dirty="0" smtClean="0">
                <a:solidFill>
                  <a:schemeClr val="tx1"/>
                </a:solidFill>
                <a:latin typeface="#9Slide03 BoosterNextFYBlack" panose="02000A03000000020004" pitchFamily="2" charset="0"/>
              </a:rPr>
              <a:t>DỰNG</a:t>
            </a:r>
            <a:endParaRPr lang="en-US" sz="2200" dirty="0">
              <a:solidFill>
                <a:schemeClr val="tx1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5572" y="2690107"/>
            <a:ext cx="19441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Lọ</a:t>
            </a:r>
            <a:r>
              <a:rPr lang="en-US" sz="1700" b="1" dirty="0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hoa</a:t>
            </a:r>
            <a:endParaRPr lang="en-US" sz="17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1448" y="4476555"/>
            <a:ext cx="19441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Cốc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,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chén</a:t>
            </a:r>
            <a:endParaRPr lang="en-US" sz="17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26764" y="2704905"/>
            <a:ext cx="19441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Bể</a:t>
            </a:r>
            <a:r>
              <a:rPr lang="en-US" sz="1700" b="1" dirty="0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Muli" panose="00000500000000000000" pitchFamily="2" charset="-93"/>
                <a:cs typeface="#9Slide03 Arima Madurai Black" panose="00000A00000000000000" pitchFamily="2" charset="0"/>
              </a:rPr>
              <a:t>cá</a:t>
            </a:r>
            <a:endParaRPr lang="en-US" sz="1700" b="1" dirty="0">
              <a:solidFill>
                <a:schemeClr val="tx1"/>
              </a:solidFill>
              <a:latin typeface="Muli" panose="00000500000000000000" pitchFamily="2" charset="-93"/>
              <a:cs typeface="#9Slide03 Arima Madurai Black" panose="00000A00000000000000" pitchFamily="2" charset="0"/>
            </a:endParaRPr>
          </a:p>
        </p:txBody>
      </p:sp>
      <p:pic>
        <p:nvPicPr>
          <p:cNvPr id="4098" name="Picture 2" descr="Tấm mica và kính thủy tinh loại nào tốt - Y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" y="2691085"/>
            <a:ext cx="2112936" cy="158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ính cường lực | Nhôm Kính Buôn Ma Thuộ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b="18481"/>
          <a:stretch/>
        </p:blipFill>
        <p:spPr bwMode="auto">
          <a:xfrm>
            <a:off x="0" y="1220397"/>
            <a:ext cx="2161900" cy="14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n bể cá cảnh mini và các loại cá cảnh tại Hà Nội - Bể cá cảnh Mạnh Tuấ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57" y="1170546"/>
            <a:ext cx="2305739" cy="1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ÌNH HOA THỦY TINH 8 KHÍA, BÌNH BÔNG LỌ HOA THỦY TINH TRANG TRÍ (TẶNG KÈM  DÂY CÓI THẮT NƠ)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4"/>
          <a:stretch/>
        </p:blipFill>
        <p:spPr bwMode="auto">
          <a:xfrm>
            <a:off x="6342742" y="1145641"/>
            <a:ext cx="2407855" cy="156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ộ Ấm Chén Thủy Tinh Chịu Nhiệt ATT09 | Yume chớp | Tik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/>
          <a:stretch/>
        </p:blipFill>
        <p:spPr bwMode="auto">
          <a:xfrm>
            <a:off x="4331625" y="2704905"/>
            <a:ext cx="2581128" cy="17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lbow Connector 4"/>
          <p:cNvCxnSpPr>
            <a:stCxn id="12" idx="0"/>
            <a:endCxn id="26" idx="0"/>
          </p:cNvCxnSpPr>
          <p:nvPr/>
        </p:nvCxnSpPr>
        <p:spPr>
          <a:xfrm rot="16200000" flipH="1">
            <a:off x="3390944" y="-1625522"/>
            <a:ext cx="27943" cy="4536794"/>
          </a:xfrm>
          <a:prstGeom prst="bentConnector3">
            <a:avLst>
              <a:gd name="adj1" fmla="val -1472576"/>
            </a:avLst>
          </a:prstGeom>
          <a:ln w="53975" cmpd="sng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  <p:bldP spid="31" grpId="0"/>
      <p:bldP spid="36" grpId="0"/>
    </p:bldLst>
  </p:timing>
</p:sld>
</file>

<file path=ppt/theme/theme1.xml><?xml version="1.0" encoding="utf-8"?>
<a:theme xmlns:a="http://schemas.openxmlformats.org/drawingml/2006/main" name="Long-Distance Christmas Calls by Slidesgo">
  <a:themeElements>
    <a:clrScheme name="Simple Light">
      <a:dk1>
        <a:srgbClr val="003956"/>
      </a:dk1>
      <a:lt1>
        <a:srgbClr val="FFFFFF"/>
      </a:lt1>
      <a:dk2>
        <a:srgbClr val="496A95"/>
      </a:dk2>
      <a:lt2>
        <a:srgbClr val="81B0C5"/>
      </a:lt2>
      <a:accent1>
        <a:srgbClr val="00677B"/>
      </a:accent1>
      <a:accent2>
        <a:srgbClr val="00899C"/>
      </a:accent2>
      <a:accent3>
        <a:srgbClr val="2A8770"/>
      </a:accent3>
      <a:accent4>
        <a:srgbClr val="64C6AC"/>
      </a:accent4>
      <a:accent5>
        <a:srgbClr val="EBB45E"/>
      </a:accent5>
      <a:accent6>
        <a:srgbClr val="E83232"/>
      </a:accent6>
      <a:hlink>
        <a:srgbClr val="0039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1528</Words>
  <Application>Microsoft Office PowerPoint</Application>
  <PresentationFormat>On-screen Show (16:9)</PresentationFormat>
  <Paragraphs>227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#9Slide03 AllRoundGothic</vt:lpstr>
      <vt:lpstr>#9Slide03 BoosterNextFYBlack</vt:lpstr>
      <vt:lpstr>#9Slide07 SVNNexa Rust Slab Bla</vt:lpstr>
      <vt:lpstr>#9Slide07 SVNDessert Menu Scrip</vt:lpstr>
      <vt:lpstr>#9Slide07 SFU Rhythm</vt:lpstr>
      <vt:lpstr>Barlow Light</vt:lpstr>
      <vt:lpstr>#9Slide03 Arima Madurai Black</vt:lpstr>
      <vt:lpstr>#9Slide03 Ample</vt:lpstr>
      <vt:lpstr>Livvic</vt:lpstr>
      <vt:lpstr>Arial</vt:lpstr>
      <vt:lpstr>Days One</vt:lpstr>
      <vt:lpstr>Wingdings</vt:lpstr>
      <vt:lpstr>Muli</vt:lpstr>
      <vt:lpstr>Roboto</vt:lpstr>
      <vt:lpstr>Montserrat</vt:lpstr>
      <vt:lpstr>#9Slide03 IcielPanton Black</vt:lpstr>
      <vt:lpstr>Roboto Condensed Light</vt:lpstr>
      <vt:lpstr>Long-Distance Christmas Calls by Slidesgo</vt:lpstr>
      <vt:lpstr>MỘT SỐ VẬT LIỆU, NHIÊN LIỆU,  NGUYÊN LIỆU, LƯƠNG THỰC - THỰC PHẨM THÔNG DỤNG; TÍNH CHẤT VÀ ỨNG DỤNG CỦA CHÚNG</vt:lpstr>
      <vt:lpstr>PowerPoint Presentation</vt:lpstr>
      <vt:lpstr>MỘT SỐ VẬT LIỆU THÔNG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Long-Distance Christmas Calls</dc:title>
  <dc:creator>DELL</dc:creator>
  <cp:lastModifiedBy>Q.E.N</cp:lastModifiedBy>
  <cp:revision>132</cp:revision>
  <dcterms:modified xsi:type="dcterms:W3CDTF">2021-10-16T15:53:44Z</dcterms:modified>
</cp:coreProperties>
</file>